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7.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9.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0" r:id="rId3"/>
    <p:sldMasterId id="2147483684" r:id="rId4"/>
    <p:sldMasterId id="2147483703" r:id="rId5"/>
    <p:sldMasterId id="2147483728" r:id="rId6"/>
    <p:sldMasterId id="2147483732" r:id="rId7"/>
    <p:sldMasterId id="2147483756" r:id="rId8"/>
    <p:sldMasterId id="2147483781" r:id="rId9"/>
    <p:sldMasterId id="2147483796" r:id="rId10"/>
  </p:sldMasterIdLst>
  <p:notesMasterIdLst>
    <p:notesMasterId r:id="rId60"/>
  </p:notesMasterIdLst>
  <p:sldIdLst>
    <p:sldId id="1720" r:id="rId11"/>
    <p:sldId id="4751" r:id="rId12"/>
    <p:sldId id="4730" r:id="rId13"/>
    <p:sldId id="10545" r:id="rId14"/>
    <p:sldId id="10557" r:id="rId15"/>
    <p:sldId id="4478" r:id="rId16"/>
    <p:sldId id="267" r:id="rId17"/>
    <p:sldId id="1847" r:id="rId18"/>
    <p:sldId id="10543" r:id="rId19"/>
    <p:sldId id="10181" r:id="rId20"/>
    <p:sldId id="4741" r:id="rId21"/>
    <p:sldId id="8357" r:id="rId22"/>
    <p:sldId id="10546" r:id="rId23"/>
    <p:sldId id="10561" r:id="rId24"/>
    <p:sldId id="261" r:id="rId25"/>
    <p:sldId id="10556" r:id="rId26"/>
    <p:sldId id="10553" r:id="rId27"/>
    <p:sldId id="10555" r:id="rId28"/>
    <p:sldId id="1721" r:id="rId29"/>
    <p:sldId id="10559" r:id="rId30"/>
    <p:sldId id="4742" r:id="rId31"/>
    <p:sldId id="4748" r:id="rId32"/>
    <p:sldId id="2076136546" r:id="rId33"/>
    <p:sldId id="2076136545" r:id="rId34"/>
    <p:sldId id="10560" r:id="rId35"/>
    <p:sldId id="2076136547" r:id="rId36"/>
    <p:sldId id="2076136550" r:id="rId37"/>
    <p:sldId id="4370" r:id="rId38"/>
    <p:sldId id="2076136553" r:id="rId39"/>
    <p:sldId id="4746" r:id="rId40"/>
    <p:sldId id="2076136548" r:id="rId41"/>
    <p:sldId id="4750" r:id="rId42"/>
    <p:sldId id="4743" r:id="rId43"/>
    <p:sldId id="10558" r:id="rId44"/>
    <p:sldId id="2076136552" r:id="rId45"/>
    <p:sldId id="4400" r:id="rId46"/>
    <p:sldId id="2076136551" r:id="rId47"/>
    <p:sldId id="388" r:id="rId48"/>
    <p:sldId id="8242" r:id="rId49"/>
    <p:sldId id="2423" r:id="rId50"/>
    <p:sldId id="8216" r:id="rId51"/>
    <p:sldId id="2076136549" r:id="rId52"/>
    <p:sldId id="1890" r:id="rId53"/>
    <p:sldId id="296" r:id="rId54"/>
    <p:sldId id="1926" r:id="rId55"/>
    <p:sldId id="1927" r:id="rId56"/>
    <p:sldId id="1889" r:id="rId57"/>
    <p:sldId id="262" r:id="rId58"/>
    <p:sldId id="419"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E8DA354-FB0F-4A75-890E-FA221784DA7D}">
          <p14:sldIdLst>
            <p14:sldId id="1720"/>
            <p14:sldId id="4751"/>
            <p14:sldId id="4730"/>
            <p14:sldId id="10545"/>
          </p14:sldIdLst>
        </p14:section>
        <p14:section name="4.1 Introduction to Azure SQL" id="{5E7437E5-6DDE-4408-BEEF-29E17DB84609}">
          <p14:sldIdLst>
            <p14:sldId id="10557"/>
            <p14:sldId id="4478"/>
            <p14:sldId id="267"/>
            <p14:sldId id="1847"/>
            <p14:sldId id="10543"/>
            <p14:sldId id="10181"/>
            <p14:sldId id="4741"/>
            <p14:sldId id="8357"/>
            <p14:sldId id="10546"/>
            <p14:sldId id="10561"/>
            <p14:sldId id="261"/>
          </p14:sldIdLst>
        </p14:section>
        <p14:section name="4.2 Azure SQL Platform Benefits" id="{29528B48-00F9-4DAD-98AF-1A008D43584E}">
          <p14:sldIdLst>
            <p14:sldId id="10556"/>
            <p14:sldId id="10553"/>
            <p14:sldId id="10555"/>
            <p14:sldId id="1721"/>
          </p14:sldIdLst>
        </p14:section>
        <p14:section name="4.3 Migrating to Azure SQL" id="{9C5EE74B-28CB-410D-B694-A4F596A7F326}">
          <p14:sldIdLst>
            <p14:sldId id="10559"/>
            <p14:sldId id="4742"/>
            <p14:sldId id="4748"/>
            <p14:sldId id="2076136546"/>
            <p14:sldId id="2076136545"/>
            <p14:sldId id="10560"/>
            <p14:sldId id="2076136547"/>
          </p14:sldIdLst>
        </p14:section>
        <p14:section name="4.4 Database Discovery and Assessment" id="{670E4B50-7204-437B-AC07-CE579FD80BD0}">
          <p14:sldIdLst>
            <p14:sldId id="2076136550"/>
            <p14:sldId id="4370"/>
            <p14:sldId id="2076136553"/>
          </p14:sldIdLst>
        </p14:section>
        <p14:section name="Appendix" id="{A2B8C6C0-13D5-4E39-B548-621033105ED1}">
          <p14:sldIdLst>
            <p14:sldId id="4746"/>
            <p14:sldId id="2076136548"/>
            <p14:sldId id="4750"/>
            <p14:sldId id="4743"/>
            <p14:sldId id="10558"/>
            <p14:sldId id="2076136552"/>
            <p14:sldId id="4400"/>
            <p14:sldId id="2076136551"/>
            <p14:sldId id="388"/>
            <p14:sldId id="8242"/>
            <p14:sldId id="2423"/>
            <p14:sldId id="8216"/>
            <p14:sldId id="2076136549"/>
            <p14:sldId id="1890"/>
            <p14:sldId id="296"/>
            <p14:sldId id="1926"/>
            <p14:sldId id="1927"/>
            <p14:sldId id="1889"/>
            <p14:sldId id="262"/>
            <p14:sldId id="41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3" autoAdjust="0"/>
    <p:restoredTop sz="81404" autoAdjust="0"/>
  </p:normalViewPr>
  <p:slideViewPr>
    <p:cSldViewPr snapToGrid="0">
      <p:cViewPr varScale="1">
        <p:scale>
          <a:sx n="82" d="100"/>
          <a:sy n="82" d="100"/>
        </p:scale>
        <p:origin x="86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s>
</file>

<file path=ppt/diagrams/_rels/data6.xml.rels><?xml version="1.0" encoding="UTF-8" standalone="yes"?>
<Relationships xmlns="http://schemas.openxmlformats.org/package/2006/relationships"><Relationship Id="rId3" Type="http://schemas.openxmlformats.org/officeDocument/2006/relationships/hyperlink" Target="https://azure.microsoft.com/en-us/migration/migration-program/" TargetMode="External"/><Relationship Id="rId2" Type="http://schemas.openxmlformats.org/officeDocument/2006/relationships/hyperlink" Target="https://aka.ms/azuresqlslides" TargetMode="External"/><Relationship Id="rId1" Type="http://schemas.openxmlformats.org/officeDocument/2006/relationships/hyperlink" Target="https://aka.ms/sqlworkshops" TargetMode="External"/><Relationship Id="rId4" Type="http://schemas.openxmlformats.org/officeDocument/2006/relationships/hyperlink" Target="https://aka.ms/sqldbonyoutube" TargetMode="External"/></Relationships>
</file>

<file path=ppt/diagrams/_rels/drawing6.xml.rels><?xml version="1.0" encoding="UTF-8" standalone="yes"?>
<Relationships xmlns="http://schemas.openxmlformats.org/package/2006/relationships"><Relationship Id="rId3" Type="http://schemas.openxmlformats.org/officeDocument/2006/relationships/hyperlink" Target="https://aka.ms/azuresqlslides" TargetMode="External"/><Relationship Id="rId2" Type="http://schemas.openxmlformats.org/officeDocument/2006/relationships/hyperlink" Target="https://aka.ms/sqldbonyoutube" TargetMode="External"/><Relationship Id="rId1" Type="http://schemas.openxmlformats.org/officeDocument/2006/relationships/hyperlink" Target="https://aka.ms/sqlworkshops" TargetMode="External"/><Relationship Id="rId4" Type="http://schemas.openxmlformats.org/officeDocument/2006/relationships/hyperlink" Target="https://azure.microsoft.com/en-us/migration/migration-progra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1E7F948-27DC-4CC3-A1D1-3FA320F4D4F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AB66AE7-6ED5-46BD-9533-CE7EC60541B5}">
      <dgm:prSet/>
      <dgm:spPr/>
      <dgm:t>
        <a:bodyPr/>
        <a:lstStyle/>
        <a:p>
          <a:r>
            <a:rPr lang="en-US" b="1" baseline="0" dirty="0"/>
            <a:t>Discover</a:t>
          </a:r>
          <a:r>
            <a:rPr lang="en-US" baseline="0" dirty="0"/>
            <a:t> and </a:t>
          </a:r>
          <a:r>
            <a:rPr lang="en-US" b="1" baseline="0" dirty="0"/>
            <a:t>assess</a:t>
          </a:r>
          <a:r>
            <a:rPr lang="en-US" baseline="0" dirty="0"/>
            <a:t> what and where to migrate to Azure</a:t>
          </a:r>
          <a:endParaRPr lang="en-US" b="1" dirty="0"/>
        </a:p>
      </dgm:t>
    </dgm:pt>
    <dgm:pt modelId="{B20A89C3-4233-4877-BC99-DF1713C777E5}" type="parTrans" cxnId="{AE79AE9F-F0EF-4371-BC2E-B73CE7344503}">
      <dgm:prSet/>
      <dgm:spPr/>
      <dgm:t>
        <a:bodyPr/>
        <a:lstStyle/>
        <a:p>
          <a:endParaRPr lang="en-US"/>
        </a:p>
      </dgm:t>
    </dgm:pt>
    <dgm:pt modelId="{802328FC-217C-442E-AE3E-C6382E1C5E35}" type="sibTrans" cxnId="{AE79AE9F-F0EF-4371-BC2E-B73CE7344503}">
      <dgm:prSet/>
      <dgm:spPr/>
      <dgm:t>
        <a:bodyPr/>
        <a:lstStyle/>
        <a:p>
          <a:endParaRPr lang="en-US"/>
        </a:p>
      </dgm:t>
    </dgm:pt>
    <dgm:pt modelId="{807AF6E6-CD02-4E72-9EBB-443D725B6E45}">
      <dgm:prSet/>
      <dgm:spPr/>
      <dgm:t>
        <a:bodyPr/>
        <a:lstStyle/>
        <a:p>
          <a:r>
            <a:rPr lang="en-US" dirty="0"/>
            <a:t>Azure Migrate</a:t>
          </a:r>
        </a:p>
      </dgm:t>
    </dgm:pt>
    <dgm:pt modelId="{37767C04-FD01-4430-8E2C-D1B302BF8E22}" type="parTrans" cxnId="{0F466B83-C21D-4D87-BCC9-73C6B4A1A3FA}">
      <dgm:prSet/>
      <dgm:spPr/>
      <dgm:t>
        <a:bodyPr/>
        <a:lstStyle/>
        <a:p>
          <a:endParaRPr lang="en-US"/>
        </a:p>
      </dgm:t>
    </dgm:pt>
    <dgm:pt modelId="{4E6C48AA-7570-4B32-B9B6-25D95B509DD5}" type="sibTrans" cxnId="{0F466B83-C21D-4D87-BCC9-73C6B4A1A3FA}">
      <dgm:prSet/>
      <dgm:spPr/>
      <dgm:t>
        <a:bodyPr/>
        <a:lstStyle/>
        <a:p>
          <a:endParaRPr lang="en-US"/>
        </a:p>
      </dgm:t>
    </dgm:pt>
    <dgm:pt modelId="{7D278325-3C82-4B36-B87D-64FF6C35A2BD}">
      <dgm:prSet/>
      <dgm:spPr/>
      <dgm:t>
        <a:bodyPr/>
        <a:lstStyle/>
        <a:p>
          <a:r>
            <a:rPr lang="en-US" b="1" dirty="0"/>
            <a:t>Migrate</a:t>
          </a:r>
          <a:r>
            <a:rPr lang="en-US" dirty="0"/>
            <a:t> to Azure SQL </a:t>
          </a:r>
          <a:r>
            <a:rPr lang="en-US" b="0" dirty="0"/>
            <a:t>Managed</a:t>
          </a:r>
          <a:r>
            <a:rPr lang="en-US" dirty="0"/>
            <a:t> </a:t>
          </a:r>
          <a:r>
            <a:rPr lang="en-US" b="0" dirty="0"/>
            <a:t>Instance</a:t>
          </a:r>
          <a:r>
            <a:rPr lang="en-US" b="1" dirty="0"/>
            <a:t> </a:t>
          </a:r>
          <a:r>
            <a:rPr lang="en-US" b="0" dirty="0"/>
            <a:t>with </a:t>
          </a:r>
          <a:r>
            <a:rPr lang="en-US" b="1" dirty="0"/>
            <a:t>little to no downtime</a:t>
          </a:r>
        </a:p>
      </dgm:t>
    </dgm:pt>
    <dgm:pt modelId="{23907A95-6072-4706-B797-2C67445EC290}" type="parTrans" cxnId="{6C436715-3C84-45BF-888D-60CDC8BBED41}">
      <dgm:prSet/>
      <dgm:spPr/>
      <dgm:t>
        <a:bodyPr/>
        <a:lstStyle/>
        <a:p>
          <a:endParaRPr lang="en-US"/>
        </a:p>
      </dgm:t>
    </dgm:pt>
    <dgm:pt modelId="{DC14666A-166D-480A-8EAB-CAC5CE0F6889}" type="sibTrans" cxnId="{6C436715-3C84-45BF-888D-60CDC8BBED41}">
      <dgm:prSet/>
      <dgm:spPr/>
      <dgm:t>
        <a:bodyPr/>
        <a:lstStyle/>
        <a:p>
          <a:endParaRPr lang="en-US"/>
        </a:p>
      </dgm:t>
    </dgm:pt>
    <dgm:pt modelId="{C3E9B377-13F2-485A-9CAD-7F4FFB413FAA}">
      <dgm:prSet/>
      <dgm:spPr/>
      <dgm:t>
        <a:bodyPr/>
        <a:lstStyle/>
        <a:p>
          <a:r>
            <a:rPr lang="en-US" baseline="0" dirty="0"/>
            <a:t>Azure Database Migration Services</a:t>
          </a:r>
          <a:endParaRPr lang="en-US" dirty="0"/>
        </a:p>
      </dgm:t>
    </dgm:pt>
    <dgm:pt modelId="{D1E88098-BC71-44E5-A1A7-439E4D959752}" type="parTrans" cxnId="{4601F652-C8AE-47D0-9359-F9B2B1AE6FC8}">
      <dgm:prSet/>
      <dgm:spPr/>
      <dgm:t>
        <a:bodyPr/>
        <a:lstStyle/>
        <a:p>
          <a:endParaRPr lang="en-US"/>
        </a:p>
      </dgm:t>
    </dgm:pt>
    <dgm:pt modelId="{D13BD99F-DA6B-481A-92DF-EF3BFA7F97A3}" type="sibTrans" cxnId="{4601F652-C8AE-47D0-9359-F9B2B1AE6FC8}">
      <dgm:prSet/>
      <dgm:spPr/>
      <dgm:t>
        <a:bodyPr/>
        <a:lstStyle/>
        <a:p>
          <a:endParaRPr lang="en-US"/>
        </a:p>
      </dgm:t>
    </dgm:pt>
    <dgm:pt modelId="{7D84F32A-96DF-4E4F-94C0-37B56B5762EF}">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gm:t>
    </dgm:pt>
    <dgm:pt modelId="{3C4F8669-A2BC-4E14-A105-AEB0F6D68873}" type="parTrans" cxnId="{FDEFDDDC-D62F-4D47-849C-47EA2BDAAD66}">
      <dgm:prSet/>
      <dgm:spPr/>
      <dgm:t>
        <a:bodyPr/>
        <a:lstStyle/>
        <a:p>
          <a:endParaRPr lang="en-US"/>
        </a:p>
      </dgm:t>
    </dgm:pt>
    <dgm:pt modelId="{48932D39-444E-4078-8F04-60D4AB4CD80C}" type="sibTrans" cxnId="{FDEFDDDC-D62F-4D47-849C-47EA2BDAAD66}">
      <dgm:prSet/>
      <dgm:spPr/>
      <dgm:t>
        <a:bodyPr/>
        <a:lstStyle/>
        <a:p>
          <a:endParaRPr lang="en-US"/>
        </a:p>
      </dgm:t>
    </dgm:pt>
    <dgm:pt modelId="{EAF4CD9F-C895-4984-B423-F8F62DCDE621}">
      <dgm:prSet/>
      <dgm:spPr/>
      <dgm:t>
        <a:bodyPr/>
        <a:lstStyle/>
        <a:p>
          <a:r>
            <a:rPr lang="en-US" dirty="0"/>
            <a:t>SQL Data Discovery and Classification</a:t>
          </a:r>
        </a:p>
      </dgm:t>
    </dgm:pt>
    <dgm:pt modelId="{19DF6EF3-5BB0-46E5-9325-276E18CC8742}" type="parTrans" cxnId="{DB9C41FA-99C7-4CD5-973D-01E585431746}">
      <dgm:prSet/>
      <dgm:spPr/>
      <dgm:t>
        <a:bodyPr/>
        <a:lstStyle/>
        <a:p>
          <a:endParaRPr lang="en-US"/>
        </a:p>
      </dgm:t>
    </dgm:pt>
    <dgm:pt modelId="{A9D9B2B2-59C8-43B6-BDFF-CF8CA25C93A1}" type="sibTrans" cxnId="{DB9C41FA-99C7-4CD5-973D-01E585431746}">
      <dgm:prSet/>
      <dgm:spPr/>
      <dgm:t>
        <a:bodyPr/>
        <a:lstStyle/>
        <a:p>
          <a:endParaRPr lang="en-US"/>
        </a:p>
      </dgm:t>
    </dgm:pt>
    <dgm:pt modelId="{84A729DA-B8C4-4B3B-87FB-A4C78CB3EB7E}">
      <dgm:prSet custT="1"/>
      <dgm:spPr>
        <a:solidFill>
          <a:srgbClr val="0078D4">
            <a:hueOff val="0"/>
            <a:satOff val="0"/>
            <a:lumOff val="0"/>
            <a:alphaOff val="0"/>
          </a:srgbClr>
        </a:solidFill>
        <a:ln w="10795" cap="flat" cmpd="sng" algn="ctr">
          <a:solidFill>
            <a:prstClr val="white">
              <a:hueOff val="0"/>
              <a:satOff val="0"/>
              <a:lumOff val="0"/>
              <a:alphaOff val="0"/>
            </a:prstClr>
          </a:solidFill>
          <a:prstDash val="solid"/>
        </a:ln>
        <a:effectLst/>
      </dgm:spPr>
      <dgm:t>
        <a:bodyPr spcFirstLastPara="0" vert="horz" wrap="square" lIns="60960" tIns="30480" rIns="60960" bIns="30480" numCol="1" spcCol="1270" anchor="ctr" anchorCtr="0"/>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gm:t>
    </dgm:pt>
    <dgm:pt modelId="{36E7D135-554A-4A9E-8A46-EB9BA554B00B}" type="parTrans" cxnId="{3DD6F6AB-49E2-4034-92B3-1E3C232D32CC}">
      <dgm:prSet/>
      <dgm:spPr/>
      <dgm:t>
        <a:bodyPr/>
        <a:lstStyle/>
        <a:p>
          <a:endParaRPr lang="en-US"/>
        </a:p>
      </dgm:t>
    </dgm:pt>
    <dgm:pt modelId="{470A38AC-5B58-45A3-BA78-978DCD393D0B}" type="sibTrans" cxnId="{3DD6F6AB-49E2-4034-92B3-1E3C232D32CC}">
      <dgm:prSet/>
      <dgm:spPr/>
      <dgm:t>
        <a:bodyPr/>
        <a:lstStyle/>
        <a:p>
          <a:endParaRPr lang="en-US"/>
        </a:p>
      </dgm:t>
    </dgm:pt>
    <dgm:pt modelId="{1966394F-091D-41E5-AC2B-D1F510DE9EBB}">
      <dgm:prSet custT="1"/>
      <dgm:spPr>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gm:spPr>
      <dgm:t>
        <a:bodyPr spcFirstLastPara="0" vert="horz" wrap="square" lIns="64770" tIns="32385" rIns="64770" bIns="32385" numCol="1" spcCol="1270" anchor="ctr" anchorCtr="0"/>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gm:t>
    </dgm:pt>
    <dgm:pt modelId="{40AD8C4C-3675-42F5-9B07-1627DDC858A1}" type="parTrans" cxnId="{1CC4821A-EFBB-457A-8453-5709251D416B}">
      <dgm:prSet/>
      <dgm:spPr/>
      <dgm:t>
        <a:bodyPr/>
        <a:lstStyle/>
        <a:p>
          <a:endParaRPr lang="en-US"/>
        </a:p>
      </dgm:t>
    </dgm:pt>
    <dgm:pt modelId="{28F43ABB-B636-4AAE-B7B5-EB555E44769D}" type="sibTrans" cxnId="{1CC4821A-EFBB-457A-8453-5709251D416B}">
      <dgm:prSet/>
      <dgm:spPr/>
      <dgm:t>
        <a:bodyPr/>
        <a:lstStyle/>
        <a:p>
          <a:endParaRPr lang="en-US"/>
        </a:p>
      </dgm:t>
    </dgm:pt>
    <dgm:pt modelId="{9ADBB113-A739-4A9E-A668-C7FF9813DF63}">
      <dgm:prSet/>
      <dgm:spPr/>
      <dgm:t>
        <a:bodyPr/>
        <a:lstStyle/>
        <a:p>
          <a:r>
            <a:rPr lang="en-US" dirty="0"/>
            <a:t>Vulnerability Assessment</a:t>
          </a:r>
        </a:p>
      </dgm:t>
    </dgm:pt>
    <dgm:pt modelId="{9DB37765-7789-426A-9D3A-5604DE0E5F07}" type="parTrans" cxnId="{7705D79B-AD8A-4B8D-AB5F-8102AB104C6B}">
      <dgm:prSet/>
      <dgm:spPr/>
      <dgm:t>
        <a:bodyPr/>
        <a:lstStyle/>
        <a:p>
          <a:endParaRPr lang="en-US"/>
        </a:p>
      </dgm:t>
    </dgm:pt>
    <dgm:pt modelId="{E92B09CC-0405-439C-9630-C9B2099EAC73}" type="sibTrans" cxnId="{7705D79B-AD8A-4B8D-AB5F-8102AB104C6B}">
      <dgm:prSet/>
      <dgm:spPr/>
      <dgm:t>
        <a:bodyPr/>
        <a:lstStyle/>
        <a:p>
          <a:endParaRPr lang="en-US"/>
        </a:p>
      </dgm:t>
    </dgm:pt>
    <dgm:pt modelId="{4FDD596B-BE68-4D64-A846-D9A106BC09D3}">
      <dgm:prSet/>
      <dgm:spPr/>
      <dgm:t>
        <a:bodyPr/>
        <a:lstStyle/>
        <a:p>
          <a:r>
            <a:rPr lang="en-US" dirty="0"/>
            <a:t>Data Migration Assistant</a:t>
          </a:r>
        </a:p>
      </dgm:t>
    </dgm:pt>
    <dgm:pt modelId="{A9A692D8-CD85-4AB8-9DAF-8A554F6886BD}" type="parTrans" cxnId="{C2E26022-B9BC-4F13-BF9E-A7C0FB5499D0}">
      <dgm:prSet/>
      <dgm:spPr/>
      <dgm:t>
        <a:bodyPr/>
        <a:lstStyle/>
        <a:p>
          <a:endParaRPr lang="en-US"/>
        </a:p>
      </dgm:t>
    </dgm:pt>
    <dgm:pt modelId="{5D1D0C37-2C66-43A2-93B9-92D1CF716EF3}" type="sibTrans" cxnId="{C2E26022-B9BC-4F13-BF9E-A7C0FB5499D0}">
      <dgm:prSet/>
      <dgm:spPr/>
      <dgm:t>
        <a:bodyPr/>
        <a:lstStyle/>
        <a:p>
          <a:endParaRPr lang="en-US"/>
        </a:p>
      </dgm:t>
    </dgm:pt>
    <dgm:pt modelId="{333D04F8-4B4C-445A-8DFF-5293171E6768}" type="pres">
      <dgm:prSet presAssocID="{21E7F948-27DC-4CC3-A1D1-3FA320F4D4F3}" presName="Name0" presStyleCnt="0">
        <dgm:presLayoutVars>
          <dgm:dir/>
          <dgm:animLvl val="lvl"/>
          <dgm:resizeHandles val="exact"/>
        </dgm:presLayoutVars>
      </dgm:prSet>
      <dgm:spPr/>
    </dgm:pt>
    <dgm:pt modelId="{907E2EC7-799C-4C86-A383-D1365C248C80}" type="pres">
      <dgm:prSet presAssocID="{5AB66AE7-6ED5-46BD-9533-CE7EC60541B5}" presName="linNode" presStyleCnt="0"/>
      <dgm:spPr/>
    </dgm:pt>
    <dgm:pt modelId="{8DA74FF2-BCB7-40D4-92B7-1E8FC8037ADC}" type="pres">
      <dgm:prSet presAssocID="{5AB66AE7-6ED5-46BD-9533-CE7EC60541B5}" presName="parentText" presStyleLbl="node1" presStyleIdx="0" presStyleCnt="4">
        <dgm:presLayoutVars>
          <dgm:chMax val="1"/>
          <dgm:bulletEnabled val="1"/>
        </dgm:presLayoutVars>
      </dgm:prSet>
      <dgm:spPr/>
    </dgm:pt>
    <dgm:pt modelId="{E989658F-6630-48B4-BD01-485AD5FE1E3A}" type="pres">
      <dgm:prSet presAssocID="{5AB66AE7-6ED5-46BD-9533-CE7EC60541B5}" presName="descendantText" presStyleLbl="alignAccFollowNode1" presStyleIdx="0" presStyleCnt="4">
        <dgm:presLayoutVars>
          <dgm:bulletEnabled val="1"/>
        </dgm:presLayoutVars>
      </dgm:prSet>
      <dgm:spPr/>
    </dgm:pt>
    <dgm:pt modelId="{F5C59520-6187-4F16-9E29-527188D614C0}" type="pres">
      <dgm:prSet presAssocID="{802328FC-217C-442E-AE3E-C6382E1C5E35}" presName="sp" presStyleCnt="0"/>
      <dgm:spPr/>
    </dgm:pt>
    <dgm:pt modelId="{9AA9C8AD-DF98-4C62-BFC3-D43ED53D1161}" type="pres">
      <dgm:prSet presAssocID="{7D278325-3C82-4B36-B87D-64FF6C35A2BD}" presName="linNode" presStyleCnt="0"/>
      <dgm:spPr/>
    </dgm:pt>
    <dgm:pt modelId="{3B90B1F7-A863-461E-95FA-AB72A8B00CB6}" type="pres">
      <dgm:prSet presAssocID="{7D278325-3C82-4B36-B87D-64FF6C35A2BD}" presName="parentText" presStyleLbl="node1" presStyleIdx="1" presStyleCnt="4">
        <dgm:presLayoutVars>
          <dgm:chMax val="1"/>
          <dgm:bulletEnabled val="1"/>
        </dgm:presLayoutVars>
      </dgm:prSet>
      <dgm:spPr/>
    </dgm:pt>
    <dgm:pt modelId="{3AB76DA4-BF4E-4FEC-8A20-B1B88B209FCD}" type="pres">
      <dgm:prSet presAssocID="{7D278325-3C82-4B36-B87D-64FF6C35A2BD}" presName="descendantText" presStyleLbl="alignAccFollowNode1" presStyleIdx="1" presStyleCnt="4">
        <dgm:presLayoutVars>
          <dgm:bulletEnabled val="1"/>
        </dgm:presLayoutVars>
      </dgm:prSet>
      <dgm:spPr/>
    </dgm:pt>
    <dgm:pt modelId="{292742B2-93F6-437C-8E56-211EC6C46729}" type="pres">
      <dgm:prSet presAssocID="{DC14666A-166D-480A-8EAB-CAC5CE0F6889}" presName="sp" presStyleCnt="0"/>
      <dgm:spPr/>
    </dgm:pt>
    <dgm:pt modelId="{6922EFF3-5C51-4882-9256-7FCB7E0448A8}" type="pres">
      <dgm:prSet presAssocID="{7D84F32A-96DF-4E4F-94C0-37B56B5762EF}" presName="linNode" presStyleCnt="0"/>
      <dgm:spPr/>
    </dgm:pt>
    <dgm:pt modelId="{E6FB895B-B31A-41EB-8572-B07FFC96AF98}" type="pres">
      <dgm:prSet presAssocID="{7D84F32A-96DF-4E4F-94C0-37B56B5762EF}" presName="parentText" presStyleLbl="node1" presStyleIdx="2" presStyleCnt="4">
        <dgm:presLayoutVars>
          <dgm:chMax val="1"/>
          <dgm:bulletEnabled val="1"/>
        </dgm:presLayoutVars>
      </dgm:prSet>
      <dgm:spPr>
        <a:xfrm>
          <a:off x="0" y="1848863"/>
          <a:ext cx="2406507" cy="879540"/>
        </a:xfrm>
        <a:prstGeom prst="roundRect">
          <a:avLst/>
        </a:prstGeom>
      </dgm:spPr>
    </dgm:pt>
    <dgm:pt modelId="{0D0ED9D3-3927-4D24-BB3C-BA8F74CEA6CB}" type="pres">
      <dgm:prSet presAssocID="{7D84F32A-96DF-4E4F-94C0-37B56B5762EF}" presName="descendantText" presStyleLbl="alignAccFollowNode1" presStyleIdx="2" presStyleCnt="4">
        <dgm:presLayoutVars>
          <dgm:bulletEnabled val="1"/>
        </dgm:presLayoutVars>
      </dgm:prSet>
      <dgm:spPr/>
    </dgm:pt>
    <dgm:pt modelId="{0B60E67C-5A89-4363-9A67-25353CF84D20}" type="pres">
      <dgm:prSet presAssocID="{48932D39-444E-4078-8F04-60D4AB4CD80C}" presName="sp" presStyleCnt="0"/>
      <dgm:spPr/>
    </dgm:pt>
    <dgm:pt modelId="{637B4693-1EDB-4999-AC54-35BCA40628EB}" type="pres">
      <dgm:prSet presAssocID="{84A729DA-B8C4-4B3B-87FB-A4C78CB3EB7E}" presName="linNode" presStyleCnt="0"/>
      <dgm:spPr/>
    </dgm:pt>
    <dgm:pt modelId="{A14E0A5D-928B-4ED6-A464-A93248BCAF4A}" type="pres">
      <dgm:prSet presAssocID="{84A729DA-B8C4-4B3B-87FB-A4C78CB3EB7E}" presName="parentText" presStyleLbl="node1" presStyleIdx="3" presStyleCnt="4">
        <dgm:presLayoutVars>
          <dgm:chMax val="1"/>
          <dgm:bulletEnabled val="1"/>
        </dgm:presLayoutVars>
      </dgm:prSet>
      <dgm:spPr>
        <a:xfrm>
          <a:off x="0" y="2772380"/>
          <a:ext cx="2406507" cy="879540"/>
        </a:xfrm>
        <a:prstGeom prst="roundRect">
          <a:avLst/>
        </a:prstGeom>
      </dgm:spPr>
    </dgm:pt>
    <dgm:pt modelId="{A65B7EBA-579F-4805-9094-D858AA092D27}" type="pres">
      <dgm:prSet presAssocID="{84A729DA-B8C4-4B3B-87FB-A4C78CB3EB7E}" presName="descendantText" presStyleLbl="alignAccFollowNode1" presStyleIdx="3" presStyleCnt="4">
        <dgm:presLayoutVars>
          <dgm:bulletEnabled val="1"/>
        </dgm:presLayoutVars>
      </dgm:prSet>
      <dgm:spPr>
        <a:xfrm rot="5400000">
          <a:off x="4193809" y="1073032"/>
          <a:ext cx="703632" cy="4278235"/>
        </a:xfrm>
        <a:prstGeom prst="round2SameRect">
          <a:avLst/>
        </a:prstGeom>
      </dgm:spPr>
    </dgm:pt>
  </dgm:ptLst>
  <dgm:cxnLst>
    <dgm:cxn modelId="{6C436715-3C84-45BF-888D-60CDC8BBED41}" srcId="{21E7F948-27DC-4CC3-A1D1-3FA320F4D4F3}" destId="{7D278325-3C82-4B36-B87D-64FF6C35A2BD}" srcOrd="1" destOrd="0" parTransId="{23907A95-6072-4706-B797-2C67445EC290}" sibTransId="{DC14666A-166D-480A-8EAB-CAC5CE0F6889}"/>
    <dgm:cxn modelId="{1CC4821A-EFBB-457A-8453-5709251D416B}" srcId="{84A729DA-B8C4-4B3B-87FB-A4C78CB3EB7E}" destId="{1966394F-091D-41E5-AC2B-D1F510DE9EBB}" srcOrd="0" destOrd="0" parTransId="{40AD8C4C-3675-42F5-9B07-1627DDC858A1}" sibTransId="{28F43ABB-B636-4AAE-B7B5-EB555E44769D}"/>
    <dgm:cxn modelId="{C2E26022-B9BC-4F13-BF9E-A7C0FB5499D0}" srcId="{5AB66AE7-6ED5-46BD-9533-CE7EC60541B5}" destId="{4FDD596B-BE68-4D64-A846-D9A106BC09D3}" srcOrd="1" destOrd="0" parTransId="{A9A692D8-CD85-4AB8-9DAF-8A554F6886BD}" sibTransId="{5D1D0C37-2C66-43A2-93B9-92D1CF716EF3}"/>
    <dgm:cxn modelId="{DF9A793A-9041-4642-8D4A-760E3C75D644}" type="presOf" srcId="{C3E9B377-13F2-485A-9CAD-7F4FFB413FAA}" destId="{3AB76DA4-BF4E-4FEC-8A20-B1B88B209FCD}" srcOrd="0" destOrd="0" presId="urn:microsoft.com/office/officeart/2005/8/layout/vList5"/>
    <dgm:cxn modelId="{78D56A65-348C-4D8C-BB22-23E3314D0550}" type="presOf" srcId="{84A729DA-B8C4-4B3B-87FB-A4C78CB3EB7E}" destId="{A14E0A5D-928B-4ED6-A464-A93248BCAF4A}" srcOrd="0" destOrd="0" presId="urn:microsoft.com/office/officeart/2005/8/layout/vList5"/>
    <dgm:cxn modelId="{3F19136A-D17A-48DA-8F6A-D2D200814AE9}" type="presOf" srcId="{9ADBB113-A739-4A9E-A668-C7FF9813DF63}" destId="{0D0ED9D3-3927-4D24-BB3C-BA8F74CEA6CB}" srcOrd="0" destOrd="1" presId="urn:microsoft.com/office/officeart/2005/8/layout/vList5"/>
    <dgm:cxn modelId="{3C546170-C289-48AB-9C5E-03ECF25D78A3}" type="presOf" srcId="{7D278325-3C82-4B36-B87D-64FF6C35A2BD}" destId="{3B90B1F7-A863-461E-95FA-AB72A8B00CB6}" srcOrd="0" destOrd="0" presId="urn:microsoft.com/office/officeart/2005/8/layout/vList5"/>
    <dgm:cxn modelId="{4601F652-C8AE-47D0-9359-F9B2B1AE6FC8}" srcId="{7D278325-3C82-4B36-B87D-64FF6C35A2BD}" destId="{C3E9B377-13F2-485A-9CAD-7F4FFB413FAA}" srcOrd="0" destOrd="0" parTransId="{D1E88098-BC71-44E5-A1A7-439E4D959752}" sibTransId="{D13BD99F-DA6B-481A-92DF-EF3BFA7F97A3}"/>
    <dgm:cxn modelId="{0F466B83-C21D-4D87-BCC9-73C6B4A1A3FA}" srcId="{5AB66AE7-6ED5-46BD-9533-CE7EC60541B5}" destId="{807AF6E6-CD02-4E72-9EBB-443D725B6E45}" srcOrd="0" destOrd="0" parTransId="{37767C04-FD01-4430-8E2C-D1B302BF8E22}" sibTransId="{4E6C48AA-7570-4B32-B9B6-25D95B509DD5}"/>
    <dgm:cxn modelId="{8CC36A88-39DB-464B-8398-B9C560D88E8C}" type="presOf" srcId="{1966394F-091D-41E5-AC2B-D1F510DE9EBB}" destId="{A65B7EBA-579F-4805-9094-D858AA092D27}" srcOrd="0" destOrd="0" presId="urn:microsoft.com/office/officeart/2005/8/layout/vList5"/>
    <dgm:cxn modelId="{7705D79B-AD8A-4B8D-AB5F-8102AB104C6B}" srcId="{7D84F32A-96DF-4E4F-94C0-37B56B5762EF}" destId="{9ADBB113-A739-4A9E-A668-C7FF9813DF63}" srcOrd="1" destOrd="0" parTransId="{9DB37765-7789-426A-9D3A-5604DE0E5F07}" sibTransId="{E92B09CC-0405-439C-9630-C9B2099EAC73}"/>
    <dgm:cxn modelId="{AE79AE9F-F0EF-4371-BC2E-B73CE7344503}" srcId="{21E7F948-27DC-4CC3-A1D1-3FA320F4D4F3}" destId="{5AB66AE7-6ED5-46BD-9533-CE7EC60541B5}" srcOrd="0" destOrd="0" parTransId="{B20A89C3-4233-4877-BC99-DF1713C777E5}" sibTransId="{802328FC-217C-442E-AE3E-C6382E1C5E35}"/>
    <dgm:cxn modelId="{87A4D0A4-C176-4AC2-89BD-C2A23E42E6A1}" type="presOf" srcId="{4FDD596B-BE68-4D64-A846-D9A106BC09D3}" destId="{E989658F-6630-48B4-BD01-485AD5FE1E3A}" srcOrd="0" destOrd="1" presId="urn:microsoft.com/office/officeart/2005/8/layout/vList5"/>
    <dgm:cxn modelId="{3DD6F6AB-49E2-4034-92B3-1E3C232D32CC}" srcId="{21E7F948-27DC-4CC3-A1D1-3FA320F4D4F3}" destId="{84A729DA-B8C4-4B3B-87FB-A4C78CB3EB7E}" srcOrd="3" destOrd="0" parTransId="{36E7D135-554A-4A9E-8A46-EB9BA554B00B}" sibTransId="{470A38AC-5B58-45A3-BA78-978DCD393D0B}"/>
    <dgm:cxn modelId="{EF1BDEC0-7311-4FE3-8E63-DAB790044013}" type="presOf" srcId="{21E7F948-27DC-4CC3-A1D1-3FA320F4D4F3}" destId="{333D04F8-4B4C-445A-8DFF-5293171E6768}" srcOrd="0" destOrd="0" presId="urn:microsoft.com/office/officeart/2005/8/layout/vList5"/>
    <dgm:cxn modelId="{92D8BDC5-D4C0-46D1-8039-A56F8937B12A}" type="presOf" srcId="{807AF6E6-CD02-4E72-9EBB-443D725B6E45}" destId="{E989658F-6630-48B4-BD01-485AD5FE1E3A}" srcOrd="0" destOrd="0" presId="urn:microsoft.com/office/officeart/2005/8/layout/vList5"/>
    <dgm:cxn modelId="{F8E652CE-2852-4F38-9905-99621C8C821D}" type="presOf" srcId="{5AB66AE7-6ED5-46BD-9533-CE7EC60541B5}" destId="{8DA74FF2-BCB7-40D4-92B7-1E8FC8037ADC}" srcOrd="0" destOrd="0" presId="urn:microsoft.com/office/officeart/2005/8/layout/vList5"/>
    <dgm:cxn modelId="{BAAB01D1-5AA5-49DA-8507-C164BA3776BF}" type="presOf" srcId="{7D84F32A-96DF-4E4F-94C0-37B56B5762EF}" destId="{E6FB895B-B31A-41EB-8572-B07FFC96AF98}" srcOrd="0" destOrd="0" presId="urn:microsoft.com/office/officeart/2005/8/layout/vList5"/>
    <dgm:cxn modelId="{FDEFDDDC-D62F-4D47-849C-47EA2BDAAD66}" srcId="{21E7F948-27DC-4CC3-A1D1-3FA320F4D4F3}" destId="{7D84F32A-96DF-4E4F-94C0-37B56B5762EF}" srcOrd="2" destOrd="0" parTransId="{3C4F8669-A2BC-4E14-A105-AEB0F6D68873}" sibTransId="{48932D39-444E-4078-8F04-60D4AB4CD80C}"/>
    <dgm:cxn modelId="{60FFFFDD-C42B-45FB-B97A-5EB56366C74B}" type="presOf" srcId="{EAF4CD9F-C895-4984-B423-F8F62DCDE621}" destId="{0D0ED9D3-3927-4D24-BB3C-BA8F74CEA6CB}" srcOrd="0" destOrd="0" presId="urn:microsoft.com/office/officeart/2005/8/layout/vList5"/>
    <dgm:cxn modelId="{DB9C41FA-99C7-4CD5-973D-01E585431746}" srcId="{7D84F32A-96DF-4E4F-94C0-37B56B5762EF}" destId="{EAF4CD9F-C895-4984-B423-F8F62DCDE621}" srcOrd="0" destOrd="0" parTransId="{19DF6EF3-5BB0-46E5-9325-276E18CC8742}" sibTransId="{A9D9B2B2-59C8-43B6-BDFF-CF8CA25C93A1}"/>
    <dgm:cxn modelId="{06A34A5D-7F36-4F27-A372-35CFCFF91FFC}" type="presParOf" srcId="{333D04F8-4B4C-445A-8DFF-5293171E6768}" destId="{907E2EC7-799C-4C86-A383-D1365C248C80}" srcOrd="0" destOrd="0" presId="urn:microsoft.com/office/officeart/2005/8/layout/vList5"/>
    <dgm:cxn modelId="{43438B8A-9E5E-4385-9237-A864591C3311}" type="presParOf" srcId="{907E2EC7-799C-4C86-A383-D1365C248C80}" destId="{8DA74FF2-BCB7-40D4-92B7-1E8FC8037ADC}" srcOrd="0" destOrd="0" presId="urn:microsoft.com/office/officeart/2005/8/layout/vList5"/>
    <dgm:cxn modelId="{218A24CF-10E0-44F9-A543-1C4F9AD30044}" type="presParOf" srcId="{907E2EC7-799C-4C86-A383-D1365C248C80}" destId="{E989658F-6630-48B4-BD01-485AD5FE1E3A}" srcOrd="1" destOrd="0" presId="urn:microsoft.com/office/officeart/2005/8/layout/vList5"/>
    <dgm:cxn modelId="{4514F7F5-4FB0-4485-A4F2-CEFEB7830F0C}" type="presParOf" srcId="{333D04F8-4B4C-445A-8DFF-5293171E6768}" destId="{F5C59520-6187-4F16-9E29-527188D614C0}" srcOrd="1" destOrd="0" presId="urn:microsoft.com/office/officeart/2005/8/layout/vList5"/>
    <dgm:cxn modelId="{7DEF7FE2-DD75-4E2E-AD14-270DBC5D778C}" type="presParOf" srcId="{333D04F8-4B4C-445A-8DFF-5293171E6768}" destId="{9AA9C8AD-DF98-4C62-BFC3-D43ED53D1161}" srcOrd="2" destOrd="0" presId="urn:microsoft.com/office/officeart/2005/8/layout/vList5"/>
    <dgm:cxn modelId="{344D5F11-81DA-428F-AC50-F6E326391613}" type="presParOf" srcId="{9AA9C8AD-DF98-4C62-BFC3-D43ED53D1161}" destId="{3B90B1F7-A863-461E-95FA-AB72A8B00CB6}" srcOrd="0" destOrd="0" presId="urn:microsoft.com/office/officeart/2005/8/layout/vList5"/>
    <dgm:cxn modelId="{BA73B2D0-358E-4CCF-A6AD-DE60EB531E0C}" type="presParOf" srcId="{9AA9C8AD-DF98-4C62-BFC3-D43ED53D1161}" destId="{3AB76DA4-BF4E-4FEC-8A20-B1B88B209FCD}" srcOrd="1" destOrd="0" presId="urn:microsoft.com/office/officeart/2005/8/layout/vList5"/>
    <dgm:cxn modelId="{5A613142-546C-4C4A-AA86-D4E76DA83DD6}" type="presParOf" srcId="{333D04F8-4B4C-445A-8DFF-5293171E6768}" destId="{292742B2-93F6-437C-8E56-211EC6C46729}" srcOrd="3" destOrd="0" presId="urn:microsoft.com/office/officeart/2005/8/layout/vList5"/>
    <dgm:cxn modelId="{29722A46-8458-4654-B43F-469B3FFDF25E}" type="presParOf" srcId="{333D04F8-4B4C-445A-8DFF-5293171E6768}" destId="{6922EFF3-5C51-4882-9256-7FCB7E0448A8}" srcOrd="4" destOrd="0" presId="urn:microsoft.com/office/officeart/2005/8/layout/vList5"/>
    <dgm:cxn modelId="{B5C650AC-870D-4608-8D48-08BABEC210F7}" type="presParOf" srcId="{6922EFF3-5C51-4882-9256-7FCB7E0448A8}" destId="{E6FB895B-B31A-41EB-8572-B07FFC96AF98}" srcOrd="0" destOrd="0" presId="urn:microsoft.com/office/officeart/2005/8/layout/vList5"/>
    <dgm:cxn modelId="{4B883811-9127-49B8-9535-A92D13F14E16}" type="presParOf" srcId="{6922EFF3-5C51-4882-9256-7FCB7E0448A8}" destId="{0D0ED9D3-3927-4D24-BB3C-BA8F74CEA6CB}" srcOrd="1" destOrd="0" presId="urn:microsoft.com/office/officeart/2005/8/layout/vList5"/>
    <dgm:cxn modelId="{39183AC5-9108-49AF-A783-9EBA605C3361}" type="presParOf" srcId="{333D04F8-4B4C-445A-8DFF-5293171E6768}" destId="{0B60E67C-5A89-4363-9A67-25353CF84D20}" srcOrd="5" destOrd="0" presId="urn:microsoft.com/office/officeart/2005/8/layout/vList5"/>
    <dgm:cxn modelId="{82EA2167-BFF8-4C29-A85A-E866DFE18C41}" type="presParOf" srcId="{333D04F8-4B4C-445A-8DFF-5293171E6768}" destId="{637B4693-1EDB-4999-AC54-35BCA40628EB}" srcOrd="6" destOrd="0" presId="urn:microsoft.com/office/officeart/2005/8/layout/vList5"/>
    <dgm:cxn modelId="{9DA5A3B8-0112-4F53-8570-EB88888EA55A}" type="presParOf" srcId="{637B4693-1EDB-4999-AC54-35BCA40628EB}" destId="{A14E0A5D-928B-4ED6-A464-A93248BCAF4A}" srcOrd="0" destOrd="0" presId="urn:microsoft.com/office/officeart/2005/8/layout/vList5"/>
    <dgm:cxn modelId="{9FDE3E09-BC1B-48E0-A166-EABFB78584F6}" type="presParOf" srcId="{637B4693-1EDB-4999-AC54-35BCA40628EB}" destId="{A65B7EBA-579F-4805-9094-D858AA092D27}"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baseline="0"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BDA745A3-E11E-4DBF-8B4C-8F7764B42111}">
      <dgm:prSet/>
      <dgm:spPr/>
      <dgm:t>
        <a:bodyPr/>
        <a:lstStyle/>
        <a:p>
          <a:r>
            <a:rPr lang="en-US" dirty="0"/>
            <a:t>See and reuse useful Azure SQL slides at </a:t>
          </a:r>
          <a:r>
            <a:rPr lang="en-US" dirty="0">
              <a:hlinkClick xmlns:r="http://schemas.openxmlformats.org/officeDocument/2006/relationships" r:id="rId2"/>
            </a:rPr>
            <a:t>https://aka.ms/azuresqlslides</a:t>
          </a:r>
          <a:r>
            <a:rPr lang="en-US" dirty="0"/>
            <a:t>  </a:t>
          </a:r>
        </a:p>
      </dgm:t>
    </dgm:pt>
    <dgm:pt modelId="{A7891ECF-242C-4BB4-B288-B1057CABB88C}" type="parTrans" cxnId="{66C4161C-8F08-4446-A783-09F11A578433}">
      <dgm:prSet/>
      <dgm:spPr/>
      <dgm:t>
        <a:bodyPr/>
        <a:lstStyle/>
        <a:p>
          <a:endParaRPr lang="en-US"/>
        </a:p>
      </dgm:t>
    </dgm:pt>
    <dgm:pt modelId="{3CB9FC6B-173B-45EE-8655-1781C00EAE22}" type="sibTrans" cxnId="{66C4161C-8F08-4446-A783-09F11A578433}">
      <dgm:prSet/>
      <dgm:spPr/>
      <dgm:t>
        <a:bodyPr/>
        <a:lstStyle/>
        <a:p>
          <a:endParaRPr lang="en-US"/>
        </a:p>
      </dgm:t>
    </dgm:pt>
    <dgm:pt modelId="{6D8EFDAA-16B2-4F48-BC7B-A8C985594032}">
      <dgm:prSet/>
      <dgm:spPr/>
      <dgm:t>
        <a:bodyPr/>
        <a:lstStyle/>
        <a:p>
          <a:pPr>
            <a:buFont typeface="Arial" panose="020B0604020202020204" pitchFamily="34" charset="0"/>
            <a:buChar char="•"/>
          </a:pPr>
          <a:r>
            <a:rPr lang="en-US" dirty="0">
              <a:gradFill>
                <a:gsLst>
                  <a:gs pos="2917">
                    <a:schemeClr val="tx1"/>
                  </a:gs>
                  <a:gs pos="30000">
                    <a:schemeClr val="tx1"/>
                  </a:gs>
                </a:gsLst>
                <a:lin ang="5400000" scaled="0"/>
              </a:gradFill>
            </a:rPr>
            <a:t>Engage the Azure Migrate Program at </a:t>
          </a:r>
          <a:r>
            <a:rPr lang="en-US" dirty="0">
              <a:hlinkClick xmlns:r="http://schemas.openxmlformats.org/officeDocument/2006/relationships" r:id="rId3"/>
            </a:rPr>
            <a:t>https://azure.com/migration/</a:t>
          </a:r>
          <a:endParaRPr lang="en-US" dirty="0"/>
        </a:p>
      </dgm:t>
    </dgm:pt>
    <dgm:pt modelId="{2D2D76E0-7BB3-48D1-8E3A-78D20310457D}" type="parTrans" cxnId="{5B09AC69-0207-49B5-B09B-887614A80654}">
      <dgm:prSet/>
      <dgm:spPr/>
      <dgm:t>
        <a:bodyPr/>
        <a:lstStyle/>
        <a:p>
          <a:endParaRPr lang="en-US"/>
        </a:p>
      </dgm:t>
    </dgm:pt>
    <dgm:pt modelId="{AC0B4363-8363-4803-8D22-F7254B0F9B30}" type="sibTrans" cxnId="{5B09AC69-0207-49B5-B09B-887614A80654}">
      <dgm:prSet/>
      <dgm:spPr/>
      <dgm:t>
        <a:bodyPr/>
        <a:lstStyle/>
        <a:p>
          <a:endParaRPr lang="en-US"/>
        </a:p>
      </dgm:t>
    </dgm:pt>
    <dgm:pt modelId="{900422D6-2AA1-4FA7-B9DA-CFF53B797F6B}">
      <dgm:prSet/>
      <dgm:spPr/>
      <dgm:t>
        <a:bodyPr/>
        <a:lstStyle/>
        <a:p>
          <a:r>
            <a:rPr lang="en-US" baseline="0"/>
            <a:t>Learn from videos and demos at </a:t>
          </a:r>
          <a:r>
            <a:rPr lang="en-US" baseline="0">
              <a:hlinkClick xmlns:r="http://schemas.openxmlformats.org/officeDocument/2006/relationships" r:id="rId4"/>
            </a:rPr>
            <a:t>https://aka.ms/sqldbonyoutube</a:t>
          </a:r>
          <a:r>
            <a:rPr lang="en-US" baseline="0"/>
            <a:t> </a:t>
          </a:r>
          <a:endParaRPr lang="en-US" baseline="0" dirty="0"/>
        </a:p>
      </dgm:t>
    </dgm:pt>
    <dgm:pt modelId="{9029A675-A22F-4F87-AE49-4A044E227574}" type="parTrans" cxnId="{807B464D-30D1-430C-9DED-D2C551673EEA}">
      <dgm:prSet/>
      <dgm:spPr/>
      <dgm:t>
        <a:bodyPr/>
        <a:lstStyle/>
        <a:p>
          <a:endParaRPr lang="en-US"/>
        </a:p>
      </dgm:t>
    </dgm:pt>
    <dgm:pt modelId="{4BA8C223-890C-4918-8D96-612353A1E511}" type="sibTrans" cxnId="{807B464D-30D1-430C-9DED-D2C551673EEA}">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4"/>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4"/>
      <dgm:spPr/>
    </dgm:pt>
    <dgm:pt modelId="{BF3769AA-8DBD-471E-95E0-099211A4EA5A}" type="pres">
      <dgm:prSet presAssocID="{5F028B08-E83D-4669-910D-D1AF5FBB0E1F}" presName="vert1" presStyleCnt="0"/>
      <dgm:spPr/>
    </dgm:pt>
    <dgm:pt modelId="{231E9CF4-0CEA-4594-B973-27744E99C0D5}" type="pres">
      <dgm:prSet presAssocID="{900422D6-2AA1-4FA7-B9DA-CFF53B797F6B}" presName="thickLine" presStyleLbl="alignNode1" presStyleIdx="1" presStyleCnt="4"/>
      <dgm:spPr/>
    </dgm:pt>
    <dgm:pt modelId="{B238181C-305B-44E6-B521-01FABB27F497}" type="pres">
      <dgm:prSet presAssocID="{900422D6-2AA1-4FA7-B9DA-CFF53B797F6B}" presName="horz1" presStyleCnt="0"/>
      <dgm:spPr/>
    </dgm:pt>
    <dgm:pt modelId="{50F19D7F-AE4A-4D3D-9BD0-96859BECC247}" type="pres">
      <dgm:prSet presAssocID="{900422D6-2AA1-4FA7-B9DA-CFF53B797F6B}" presName="tx1" presStyleLbl="revTx" presStyleIdx="1" presStyleCnt="4"/>
      <dgm:spPr/>
    </dgm:pt>
    <dgm:pt modelId="{03E621E4-F6BD-41B4-B6EA-236FC2B791DD}" type="pres">
      <dgm:prSet presAssocID="{900422D6-2AA1-4FA7-B9DA-CFF53B797F6B}" presName="vert1" presStyleCnt="0"/>
      <dgm:spPr/>
    </dgm:pt>
    <dgm:pt modelId="{4A33A2E0-9C51-4324-8C95-33FCDC2DFCA6}" type="pres">
      <dgm:prSet presAssocID="{BDA745A3-E11E-4DBF-8B4C-8F7764B42111}" presName="thickLine" presStyleLbl="alignNode1" presStyleIdx="2" presStyleCnt="4"/>
      <dgm:spPr/>
    </dgm:pt>
    <dgm:pt modelId="{1E4CCC79-29B8-4193-9F35-F5CA06259889}" type="pres">
      <dgm:prSet presAssocID="{BDA745A3-E11E-4DBF-8B4C-8F7764B42111}" presName="horz1" presStyleCnt="0"/>
      <dgm:spPr/>
    </dgm:pt>
    <dgm:pt modelId="{1F6CD6D0-F015-422B-A580-C8F015C00CAB}" type="pres">
      <dgm:prSet presAssocID="{BDA745A3-E11E-4DBF-8B4C-8F7764B42111}" presName="tx1" presStyleLbl="revTx" presStyleIdx="2" presStyleCnt="4"/>
      <dgm:spPr/>
    </dgm:pt>
    <dgm:pt modelId="{B867B4EB-FF5A-49B4-80EA-085863B1B187}" type="pres">
      <dgm:prSet presAssocID="{BDA745A3-E11E-4DBF-8B4C-8F7764B42111}" presName="vert1" presStyleCnt="0"/>
      <dgm:spPr/>
    </dgm:pt>
    <dgm:pt modelId="{FDEB8977-C426-4E01-9A8C-E977F86FAFEB}" type="pres">
      <dgm:prSet presAssocID="{6D8EFDAA-16B2-4F48-BC7B-A8C985594032}" presName="thickLine" presStyleLbl="alignNode1" presStyleIdx="3" presStyleCnt="4"/>
      <dgm:spPr/>
    </dgm:pt>
    <dgm:pt modelId="{2F83E10C-A939-483E-B3EA-0C5F883015A1}" type="pres">
      <dgm:prSet presAssocID="{6D8EFDAA-16B2-4F48-BC7B-A8C985594032}" presName="horz1" presStyleCnt="0"/>
      <dgm:spPr/>
    </dgm:pt>
    <dgm:pt modelId="{8A79D24E-C5B0-4C5A-ACDE-C07BE85FB45E}" type="pres">
      <dgm:prSet presAssocID="{6D8EFDAA-16B2-4F48-BC7B-A8C985594032}" presName="tx1" presStyleLbl="revTx" presStyleIdx="3" presStyleCnt="4"/>
      <dgm:spPr/>
    </dgm:pt>
    <dgm:pt modelId="{489C95D3-0121-46D9-B568-275436E4351D}" type="pres">
      <dgm:prSet presAssocID="{6D8EFDAA-16B2-4F48-BC7B-A8C985594032}" presName="vert1" presStyleCnt="0"/>
      <dgm:spPr/>
    </dgm:pt>
  </dgm:ptLst>
  <dgm:cxnLst>
    <dgm:cxn modelId="{66C4161C-8F08-4446-A783-09F11A578433}" srcId="{2100F8AB-C366-47C3-B4E8-814646F66A2F}" destId="{BDA745A3-E11E-4DBF-8B4C-8F7764B42111}" srcOrd="2" destOrd="0" parTransId="{A7891ECF-242C-4BB4-B288-B1057CABB88C}" sibTransId="{3CB9FC6B-173B-45EE-8655-1781C00EAE22}"/>
    <dgm:cxn modelId="{E18E9C31-121D-4952-B373-B483FD34B47E}" type="presOf" srcId="{6D8EFDAA-16B2-4F48-BC7B-A8C985594032}" destId="{8A79D24E-C5B0-4C5A-ACDE-C07BE85FB45E}" srcOrd="0" destOrd="0" presId="urn:microsoft.com/office/officeart/2008/layout/LinedList"/>
    <dgm:cxn modelId="{55C25460-58D7-4701-9D61-E0F6E16F712B}" type="presOf" srcId="{900422D6-2AA1-4FA7-B9DA-CFF53B797F6B}" destId="{50F19D7F-AE4A-4D3D-9BD0-96859BECC247}" srcOrd="0" destOrd="0" presId="urn:microsoft.com/office/officeart/2008/layout/LinedList"/>
    <dgm:cxn modelId="{5B09AC69-0207-49B5-B09B-887614A80654}" srcId="{2100F8AB-C366-47C3-B4E8-814646F66A2F}" destId="{6D8EFDAA-16B2-4F48-BC7B-A8C985594032}" srcOrd="3" destOrd="0" parTransId="{2D2D76E0-7BB3-48D1-8E3A-78D20310457D}" sibTransId="{AC0B4363-8363-4803-8D22-F7254B0F9B30}"/>
    <dgm:cxn modelId="{807B464D-30D1-430C-9DED-D2C551673EEA}" srcId="{2100F8AB-C366-47C3-B4E8-814646F66A2F}" destId="{900422D6-2AA1-4FA7-B9DA-CFF53B797F6B}" srcOrd="1" destOrd="0" parTransId="{9029A675-A22F-4F87-AE49-4A044E227574}" sibTransId="{4BA8C223-890C-4918-8D96-612353A1E511}"/>
    <dgm:cxn modelId="{3F1109C9-D731-4562-A491-4102C7BADC48}" type="presOf" srcId="{5F028B08-E83D-4669-910D-D1AF5FBB0E1F}" destId="{323DD304-8137-4706-8882-B23F07710FCF}" srcOrd="0" destOrd="0" presId="urn:microsoft.com/office/officeart/2008/layout/LinedList"/>
    <dgm:cxn modelId="{FF9017CF-AF4E-483B-A6B5-47A775DF39B9}" type="presOf" srcId="{BDA745A3-E11E-4DBF-8B4C-8F7764B42111}" destId="{1F6CD6D0-F015-422B-A580-C8F015C00CAB}" srcOrd="0" destOrd="0" presId="urn:microsoft.com/office/officeart/2008/layout/LinedList"/>
    <dgm:cxn modelId="{A366D1E8-5781-45B0-B713-DE4C5106B55C}" srcId="{2100F8AB-C366-47C3-B4E8-814646F66A2F}" destId="{5F028B08-E83D-4669-910D-D1AF5FBB0E1F}" srcOrd="0" destOrd="0" parTransId="{E960648D-3C20-4BA3-A500-5946A726E610}" sibTransId="{06CB3217-3D32-473A-8A1E-250B24E9B71A}"/>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8F60ED3F-5418-4970-B700-6193DC5B175B}" type="presParOf" srcId="{E934C1B4-3D96-4055-9986-C9C53444DA1E}" destId="{231E9CF4-0CEA-4594-B973-27744E99C0D5}" srcOrd="2" destOrd="0" presId="urn:microsoft.com/office/officeart/2008/layout/LinedList"/>
    <dgm:cxn modelId="{BB678D67-5B19-49D7-989E-686DA778518A}" type="presParOf" srcId="{E934C1B4-3D96-4055-9986-C9C53444DA1E}" destId="{B238181C-305B-44E6-B521-01FABB27F497}" srcOrd="3" destOrd="0" presId="urn:microsoft.com/office/officeart/2008/layout/LinedList"/>
    <dgm:cxn modelId="{38D4C854-8F05-4E2A-B784-D0B36FB9ABE5}" type="presParOf" srcId="{B238181C-305B-44E6-B521-01FABB27F497}" destId="{50F19D7F-AE4A-4D3D-9BD0-96859BECC247}" srcOrd="0" destOrd="0" presId="urn:microsoft.com/office/officeart/2008/layout/LinedList"/>
    <dgm:cxn modelId="{9015E6AC-2400-4EA0-9545-239D042A6B4D}" type="presParOf" srcId="{B238181C-305B-44E6-B521-01FABB27F497}" destId="{03E621E4-F6BD-41B4-B6EA-236FC2B791DD}" srcOrd="1" destOrd="0" presId="urn:microsoft.com/office/officeart/2008/layout/LinedList"/>
    <dgm:cxn modelId="{2CBC2F37-C2A8-46AE-9DA5-A05976B9E70C}" type="presParOf" srcId="{E934C1B4-3D96-4055-9986-C9C53444DA1E}" destId="{4A33A2E0-9C51-4324-8C95-33FCDC2DFCA6}" srcOrd="4" destOrd="0" presId="urn:microsoft.com/office/officeart/2008/layout/LinedList"/>
    <dgm:cxn modelId="{E1CD7850-6875-44E6-84B4-30285AFE68EC}" type="presParOf" srcId="{E934C1B4-3D96-4055-9986-C9C53444DA1E}" destId="{1E4CCC79-29B8-4193-9F35-F5CA06259889}" srcOrd="5" destOrd="0" presId="urn:microsoft.com/office/officeart/2008/layout/LinedList"/>
    <dgm:cxn modelId="{7FD07EBC-0F2F-482C-BFD3-6568BDBE8F0F}" type="presParOf" srcId="{1E4CCC79-29B8-4193-9F35-F5CA06259889}" destId="{1F6CD6D0-F015-422B-A580-C8F015C00CAB}" srcOrd="0" destOrd="0" presId="urn:microsoft.com/office/officeart/2008/layout/LinedList"/>
    <dgm:cxn modelId="{99D5F6F4-DB52-4ED0-9C8F-8143B02ADF13}" type="presParOf" srcId="{1E4CCC79-29B8-4193-9F35-F5CA06259889}" destId="{B867B4EB-FF5A-49B4-80EA-085863B1B187}" srcOrd="1" destOrd="0" presId="urn:microsoft.com/office/officeart/2008/layout/LinedList"/>
    <dgm:cxn modelId="{C9517369-3F1C-4E0E-B791-0AE06E65482F}" type="presParOf" srcId="{E934C1B4-3D96-4055-9986-C9C53444DA1E}" destId="{FDEB8977-C426-4E01-9A8C-E977F86FAFEB}" srcOrd="6" destOrd="0" presId="urn:microsoft.com/office/officeart/2008/layout/LinedList"/>
    <dgm:cxn modelId="{9534919F-FF81-4FC5-B67E-1650CA1AC696}" type="presParOf" srcId="{E934C1B4-3D96-4055-9986-C9C53444DA1E}" destId="{2F83E10C-A939-483E-B3EA-0C5F883015A1}" srcOrd="7" destOrd="0" presId="urn:microsoft.com/office/officeart/2008/layout/LinedList"/>
    <dgm:cxn modelId="{7E1E3EE4-E71D-4CB3-9BCA-5FABE1339309}" type="presParOf" srcId="{2F83E10C-A939-483E-B3EA-0C5F883015A1}" destId="{8A79D24E-C5B0-4C5A-ACDE-C07BE85FB45E}" srcOrd="0" destOrd="0" presId="urn:microsoft.com/office/officeart/2008/layout/LinedList"/>
    <dgm:cxn modelId="{A670B3AC-7FF9-442A-BF6A-0C5CC8E84743}" type="presParOf" srcId="{2F83E10C-A939-483E-B3EA-0C5F883015A1}" destId="{489C95D3-0121-46D9-B568-275436E4351D}"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89658F-6630-48B4-BD01-485AD5FE1E3A}">
      <dsp:nvSpPr>
        <dsp:cNvPr id="0" name=""/>
        <dsp:cNvSpPr/>
      </dsp:nvSpPr>
      <dsp:spPr>
        <a:xfrm rot="5400000">
          <a:off x="4193809" y="-1697519"/>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Azure Migrate</a:t>
          </a:r>
        </a:p>
        <a:p>
          <a:pPr marL="171450" lvl="1" indent="-171450" algn="l" defTabSz="755650">
            <a:lnSpc>
              <a:spcPct val="90000"/>
            </a:lnSpc>
            <a:spcBef>
              <a:spcPct val="0"/>
            </a:spcBef>
            <a:spcAft>
              <a:spcPct val="15000"/>
            </a:spcAft>
            <a:buChar char="•"/>
          </a:pPr>
          <a:r>
            <a:rPr lang="en-US" sz="1700" kern="1200" dirty="0"/>
            <a:t>Data Migration Assistant</a:t>
          </a:r>
        </a:p>
      </dsp:txBody>
      <dsp:txXfrm rot="-5400000">
        <a:off x="2406508" y="124130"/>
        <a:ext cx="4243887" cy="634936"/>
      </dsp:txXfrm>
    </dsp:sp>
    <dsp:sp modelId="{8DA74FF2-BCB7-40D4-92B7-1E8FC8037ADC}">
      <dsp:nvSpPr>
        <dsp:cNvPr id="0" name=""/>
        <dsp:cNvSpPr/>
      </dsp:nvSpPr>
      <dsp:spPr>
        <a:xfrm>
          <a:off x="0" y="1828"/>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baseline="0" dirty="0"/>
            <a:t>Discover</a:t>
          </a:r>
          <a:r>
            <a:rPr lang="en-US" sz="1600" kern="1200" baseline="0" dirty="0"/>
            <a:t> and </a:t>
          </a:r>
          <a:r>
            <a:rPr lang="en-US" sz="1600" b="1" kern="1200" baseline="0" dirty="0"/>
            <a:t>assess</a:t>
          </a:r>
          <a:r>
            <a:rPr lang="en-US" sz="1600" kern="1200" baseline="0" dirty="0"/>
            <a:t> what and where to migrate to Azure</a:t>
          </a:r>
          <a:endParaRPr lang="en-US" sz="1600" b="1" kern="1200" dirty="0"/>
        </a:p>
      </dsp:txBody>
      <dsp:txXfrm>
        <a:off x="42936" y="44764"/>
        <a:ext cx="2320635" cy="793668"/>
      </dsp:txXfrm>
    </dsp:sp>
    <dsp:sp modelId="{3AB76DA4-BF4E-4FEC-8A20-B1B88B209FCD}">
      <dsp:nvSpPr>
        <dsp:cNvPr id="0" name=""/>
        <dsp:cNvSpPr/>
      </dsp:nvSpPr>
      <dsp:spPr>
        <a:xfrm rot="5400000">
          <a:off x="4193809" y="-774001"/>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baseline="0" dirty="0"/>
            <a:t>Azure Database Migration Services</a:t>
          </a:r>
          <a:endParaRPr lang="en-US" sz="1700" kern="1200" dirty="0"/>
        </a:p>
      </dsp:txBody>
      <dsp:txXfrm rot="-5400000">
        <a:off x="2406508" y="1047648"/>
        <a:ext cx="4243887" cy="634936"/>
      </dsp:txXfrm>
    </dsp:sp>
    <dsp:sp modelId="{3B90B1F7-A863-461E-95FA-AB72A8B00CB6}">
      <dsp:nvSpPr>
        <dsp:cNvPr id="0" name=""/>
        <dsp:cNvSpPr/>
      </dsp:nvSpPr>
      <dsp:spPr>
        <a:xfrm>
          <a:off x="0" y="925345"/>
          <a:ext cx="2406507" cy="87954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t>Migrate</a:t>
          </a:r>
          <a:r>
            <a:rPr lang="en-US" sz="1600" kern="1200" dirty="0"/>
            <a:t> to Azure SQL </a:t>
          </a:r>
          <a:r>
            <a:rPr lang="en-US" sz="1600" b="0" kern="1200" dirty="0"/>
            <a:t>Managed</a:t>
          </a:r>
          <a:r>
            <a:rPr lang="en-US" sz="1600" kern="1200" dirty="0"/>
            <a:t> </a:t>
          </a:r>
          <a:r>
            <a:rPr lang="en-US" sz="1600" b="0" kern="1200" dirty="0"/>
            <a:t>Instance</a:t>
          </a:r>
          <a:r>
            <a:rPr lang="en-US" sz="1600" b="1" kern="1200" dirty="0"/>
            <a:t> </a:t>
          </a:r>
          <a:r>
            <a:rPr lang="en-US" sz="1600" b="0" kern="1200" dirty="0"/>
            <a:t>with </a:t>
          </a:r>
          <a:r>
            <a:rPr lang="en-US" sz="1600" b="1" kern="1200" dirty="0"/>
            <a:t>little to no downtime</a:t>
          </a:r>
        </a:p>
      </dsp:txBody>
      <dsp:txXfrm>
        <a:off x="42936" y="968281"/>
        <a:ext cx="2320635" cy="793668"/>
      </dsp:txXfrm>
    </dsp:sp>
    <dsp:sp modelId="{0D0ED9D3-3927-4D24-BB3C-BA8F74CEA6CB}">
      <dsp:nvSpPr>
        <dsp:cNvPr id="0" name=""/>
        <dsp:cNvSpPr/>
      </dsp:nvSpPr>
      <dsp:spPr>
        <a:xfrm rot="5400000">
          <a:off x="4193809" y="149515"/>
          <a:ext cx="703632" cy="4278235"/>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SQL Data Discovery and Classification</a:t>
          </a:r>
        </a:p>
        <a:p>
          <a:pPr marL="171450" lvl="1" indent="-171450" algn="l" defTabSz="755650">
            <a:lnSpc>
              <a:spcPct val="90000"/>
            </a:lnSpc>
            <a:spcBef>
              <a:spcPct val="0"/>
            </a:spcBef>
            <a:spcAft>
              <a:spcPct val="15000"/>
            </a:spcAft>
            <a:buChar char="•"/>
          </a:pPr>
          <a:r>
            <a:rPr lang="en-US" sz="1700" kern="1200" dirty="0"/>
            <a:t>Vulnerability Assessment</a:t>
          </a:r>
        </a:p>
      </dsp:txBody>
      <dsp:txXfrm rot="-5400000">
        <a:off x="2406508" y="1971164"/>
        <a:ext cx="4243887" cy="634936"/>
      </dsp:txXfrm>
    </dsp:sp>
    <dsp:sp modelId="{E6FB895B-B31A-41EB-8572-B07FFC96AF98}">
      <dsp:nvSpPr>
        <dsp:cNvPr id="0" name=""/>
        <dsp:cNvSpPr/>
      </dsp:nvSpPr>
      <dsp:spPr>
        <a:xfrm>
          <a:off x="0" y="1848863"/>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Improve </a:t>
          </a:r>
          <a:r>
            <a:rPr lang="en-US" sz="1600" b="1" kern="1200" baseline="0" dirty="0">
              <a:solidFill>
                <a:prstClr val="white"/>
              </a:solidFill>
              <a:latin typeface="Segoe UI"/>
              <a:ea typeface="+mn-ea"/>
              <a:cs typeface="+mn-cs"/>
            </a:rPr>
            <a:t>database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security</a:t>
          </a:r>
          <a:r>
            <a:rPr lang="en-US" sz="1600" kern="1200" baseline="0" dirty="0">
              <a:solidFill>
                <a:prstClr val="white"/>
              </a:solidFill>
              <a:latin typeface="Segoe UI"/>
              <a:ea typeface="+mn-ea"/>
              <a:cs typeface="+mn-cs"/>
            </a:rPr>
            <a:t> with Advanced Data Security</a:t>
          </a:r>
        </a:p>
      </dsp:txBody>
      <dsp:txXfrm>
        <a:off x="42936" y="1891799"/>
        <a:ext cx="2320635" cy="793668"/>
      </dsp:txXfrm>
    </dsp:sp>
    <dsp:sp modelId="{A65B7EBA-579F-4805-9094-D858AA092D27}">
      <dsp:nvSpPr>
        <dsp:cNvPr id="0" name=""/>
        <dsp:cNvSpPr/>
      </dsp:nvSpPr>
      <dsp:spPr>
        <a:xfrm rot="5400000">
          <a:off x="4193809" y="1073032"/>
          <a:ext cx="703632" cy="4278235"/>
        </a:xfrm>
        <a:prstGeom prst="round2SameRect">
          <a:avLst/>
        </a:prstGeom>
        <a:solidFill>
          <a:srgbClr val="0078D4">
            <a:alpha val="90000"/>
            <a:tint val="40000"/>
            <a:hueOff val="0"/>
            <a:satOff val="0"/>
            <a:lumOff val="0"/>
            <a:alphaOff val="0"/>
          </a:srgbClr>
        </a:solidFill>
        <a:ln w="10795" cap="flat" cmpd="sng" algn="ctr">
          <a:solidFill>
            <a:srgbClr val="0078D4">
              <a:alpha val="90000"/>
              <a:tint val="40000"/>
              <a:hueOff val="0"/>
              <a:satOff val="0"/>
              <a:lumOff val="0"/>
              <a:alphaOff val="0"/>
            </a:srgb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solidFill>
                <a:prstClr val="black">
                  <a:hueOff val="0"/>
                  <a:satOff val="0"/>
                  <a:lumOff val="0"/>
                  <a:alphaOff val="0"/>
                </a:prstClr>
              </a:solidFill>
              <a:latin typeface="Segoe UI"/>
              <a:ea typeface="+mn-ea"/>
              <a:cs typeface="+mn-cs"/>
            </a:rPr>
            <a:t>Online secondary read replica</a:t>
          </a:r>
        </a:p>
      </dsp:txBody>
      <dsp:txXfrm rot="-5400000">
        <a:off x="2406508" y="2894681"/>
        <a:ext cx="4243887" cy="634936"/>
      </dsp:txXfrm>
    </dsp:sp>
    <dsp:sp modelId="{A14E0A5D-928B-4ED6-A464-A93248BCAF4A}">
      <dsp:nvSpPr>
        <dsp:cNvPr id="0" name=""/>
        <dsp:cNvSpPr/>
      </dsp:nvSpPr>
      <dsp:spPr>
        <a:xfrm>
          <a:off x="0" y="2772380"/>
          <a:ext cx="2406507" cy="879540"/>
        </a:xfrm>
        <a:prstGeom prst="roundRect">
          <a:avLst/>
        </a:prstGeom>
        <a:solidFill>
          <a:srgbClr val="0078D4">
            <a:hueOff val="0"/>
            <a:satOff val="0"/>
            <a:lumOff val="0"/>
            <a:alphaOff val="0"/>
          </a:srgbClr>
        </a:solidFill>
        <a:ln w="10795"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baseline="0" dirty="0">
              <a:solidFill>
                <a:prstClr val="white"/>
              </a:solidFill>
              <a:latin typeface="Segoe UI"/>
              <a:ea typeface="+mn-ea"/>
              <a:cs typeface="+mn-cs"/>
            </a:rPr>
            <a:t>Obtain read-</a:t>
          </a:r>
          <a:r>
            <a:rPr lang="en-US" sz="1600" b="1" kern="1200" baseline="0" dirty="0">
              <a:solidFill>
                <a:prstClr val="white"/>
              </a:solidFill>
              <a:latin typeface="Segoe UI"/>
              <a:ea typeface="+mn-ea"/>
              <a:cs typeface="+mn-cs"/>
            </a:rPr>
            <a:t>scale</a:t>
          </a:r>
          <a:r>
            <a:rPr lang="en-US" sz="1600" kern="1200" baseline="0" dirty="0">
              <a:solidFill>
                <a:prstClr val="white"/>
              </a:solidFill>
              <a:latin typeface="Segoe UI"/>
              <a:ea typeface="+mn-ea"/>
              <a:cs typeface="+mn-cs"/>
            </a:rPr>
            <a:t> </a:t>
          </a:r>
          <a:r>
            <a:rPr lang="en-US" sz="1600" b="1" kern="1200" baseline="0" dirty="0">
              <a:solidFill>
                <a:prstClr val="white"/>
              </a:solidFill>
              <a:latin typeface="Segoe UI"/>
              <a:ea typeface="+mn-ea"/>
              <a:cs typeface="+mn-cs"/>
            </a:rPr>
            <a:t>out</a:t>
          </a:r>
          <a:r>
            <a:rPr lang="en-US" sz="1600" kern="1200" baseline="0" dirty="0">
              <a:solidFill>
                <a:prstClr val="white"/>
              </a:solidFill>
              <a:latin typeface="Segoe UI"/>
              <a:ea typeface="+mn-ea"/>
              <a:cs typeface="+mn-cs"/>
            </a:rPr>
            <a:t> for </a:t>
          </a:r>
          <a:r>
            <a:rPr lang="en-US" sz="1600" b="1" kern="1200" baseline="0" dirty="0">
              <a:solidFill>
                <a:prstClr val="white"/>
              </a:solidFill>
              <a:latin typeface="Segoe UI"/>
              <a:ea typeface="+mn-ea"/>
              <a:cs typeface="+mn-cs"/>
            </a:rPr>
            <a:t>read only queries</a:t>
          </a:r>
        </a:p>
      </dsp:txBody>
      <dsp:txXfrm>
        <a:off x="42936" y="2815316"/>
        <a:ext cx="2320635" cy="7936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0"/>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0"/>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dirty="0"/>
            <a:t>Use our free training at </a:t>
          </a:r>
          <a:r>
            <a:rPr lang="en-US" sz="2800" kern="1200" baseline="0" dirty="0">
              <a:hlinkClick xmlns:r="http://schemas.openxmlformats.org/officeDocument/2006/relationships" r:id="rId1"/>
            </a:rPr>
            <a:t>https://aka.ms/sqlworkshops</a:t>
          </a:r>
          <a:endParaRPr lang="en-US" sz="2800" kern="1200" baseline="0" dirty="0"/>
        </a:p>
      </dsp:txBody>
      <dsp:txXfrm>
        <a:off x="0" y="0"/>
        <a:ext cx="11148751" cy="1097154"/>
      </dsp:txXfrm>
    </dsp:sp>
    <dsp:sp modelId="{231E9CF4-0CEA-4594-B973-27744E99C0D5}">
      <dsp:nvSpPr>
        <dsp:cNvPr id="0" name=""/>
        <dsp:cNvSpPr/>
      </dsp:nvSpPr>
      <dsp:spPr>
        <a:xfrm>
          <a:off x="0" y="1097154"/>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F19D7F-AE4A-4D3D-9BD0-96859BECC247}">
      <dsp:nvSpPr>
        <dsp:cNvPr id="0" name=""/>
        <dsp:cNvSpPr/>
      </dsp:nvSpPr>
      <dsp:spPr>
        <a:xfrm>
          <a:off x="0" y="1097154"/>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baseline="0"/>
            <a:t>Learn from videos and demos at </a:t>
          </a:r>
          <a:r>
            <a:rPr lang="en-US" sz="2800" kern="1200" baseline="0">
              <a:hlinkClick xmlns:r="http://schemas.openxmlformats.org/officeDocument/2006/relationships" r:id="rId2"/>
            </a:rPr>
            <a:t>https://aka.ms/sqldbonyoutube</a:t>
          </a:r>
          <a:r>
            <a:rPr lang="en-US" sz="2800" kern="1200" baseline="0"/>
            <a:t> </a:t>
          </a:r>
          <a:endParaRPr lang="en-US" sz="2800" kern="1200" baseline="0" dirty="0"/>
        </a:p>
      </dsp:txBody>
      <dsp:txXfrm>
        <a:off x="0" y="1097154"/>
        <a:ext cx="11148751" cy="1097154"/>
      </dsp:txXfrm>
    </dsp:sp>
    <dsp:sp modelId="{4A33A2E0-9C51-4324-8C95-33FCDC2DFCA6}">
      <dsp:nvSpPr>
        <dsp:cNvPr id="0" name=""/>
        <dsp:cNvSpPr/>
      </dsp:nvSpPr>
      <dsp:spPr>
        <a:xfrm>
          <a:off x="0" y="2194308"/>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6CD6D0-F015-422B-A580-C8F015C00CAB}">
      <dsp:nvSpPr>
        <dsp:cNvPr id="0" name=""/>
        <dsp:cNvSpPr/>
      </dsp:nvSpPr>
      <dsp:spPr>
        <a:xfrm>
          <a:off x="0" y="2194308"/>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See and reuse useful Azure SQL slides at </a:t>
          </a:r>
          <a:r>
            <a:rPr lang="en-US" sz="2800" kern="1200" dirty="0">
              <a:hlinkClick xmlns:r="http://schemas.openxmlformats.org/officeDocument/2006/relationships" r:id="rId3"/>
            </a:rPr>
            <a:t>https://aka.ms/azuresqlslides</a:t>
          </a:r>
          <a:r>
            <a:rPr lang="en-US" sz="2800" kern="1200" dirty="0"/>
            <a:t>  </a:t>
          </a:r>
        </a:p>
      </dsp:txBody>
      <dsp:txXfrm>
        <a:off x="0" y="2194308"/>
        <a:ext cx="11148751" cy="1097154"/>
      </dsp:txXfrm>
    </dsp:sp>
    <dsp:sp modelId="{FDEB8977-C426-4E01-9A8C-E977F86FAFEB}">
      <dsp:nvSpPr>
        <dsp:cNvPr id="0" name=""/>
        <dsp:cNvSpPr/>
      </dsp:nvSpPr>
      <dsp:spPr>
        <a:xfrm>
          <a:off x="0" y="3291462"/>
          <a:ext cx="11148751"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9D24E-C5B0-4C5A-ACDE-C07BE85FB45E}">
      <dsp:nvSpPr>
        <dsp:cNvPr id="0" name=""/>
        <dsp:cNvSpPr/>
      </dsp:nvSpPr>
      <dsp:spPr>
        <a:xfrm>
          <a:off x="0" y="3291462"/>
          <a:ext cx="11148751" cy="1097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Font typeface="Arial" panose="020B0604020202020204" pitchFamily="34" charset="0"/>
            <a:buNone/>
          </a:pPr>
          <a:r>
            <a:rPr lang="en-US" sz="2800" kern="1200" dirty="0">
              <a:gradFill>
                <a:gsLst>
                  <a:gs pos="2917">
                    <a:schemeClr val="tx1"/>
                  </a:gs>
                  <a:gs pos="30000">
                    <a:schemeClr val="tx1"/>
                  </a:gs>
                </a:gsLst>
                <a:lin ang="5400000" scaled="0"/>
              </a:gradFill>
            </a:rPr>
            <a:t>Engage the Azure Migrate Program at </a:t>
          </a:r>
          <a:r>
            <a:rPr lang="en-US" sz="2800" kern="1200" dirty="0">
              <a:hlinkClick xmlns:r="http://schemas.openxmlformats.org/officeDocument/2006/relationships" r:id="rId4"/>
            </a:rPr>
            <a:t>https://azure.com/migration/</a:t>
          </a:r>
          <a:endParaRPr lang="en-US" sz="2800" kern="1200" dirty="0"/>
        </a:p>
      </dsp:txBody>
      <dsp:txXfrm>
        <a:off x="0" y="3291462"/>
        <a:ext cx="11148751" cy="109715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98.emf"/><Relationship Id="rId3" Type="http://schemas.openxmlformats.org/officeDocument/2006/relationships/image" Target="../media/image93.emf"/><Relationship Id="rId7" Type="http://schemas.openxmlformats.org/officeDocument/2006/relationships/image" Target="../media/image97.emf"/><Relationship Id="rId2" Type="http://schemas.openxmlformats.org/officeDocument/2006/relationships/image" Target="../media/image92.emf"/><Relationship Id="rId1" Type="http://schemas.openxmlformats.org/officeDocument/2006/relationships/image" Target="../media/image91.emf"/><Relationship Id="rId6" Type="http://schemas.openxmlformats.org/officeDocument/2006/relationships/image" Target="../media/image96.emf"/><Relationship Id="rId5" Type="http://schemas.openxmlformats.org/officeDocument/2006/relationships/image" Target="../media/image95.emf"/><Relationship Id="rId4" Type="http://schemas.openxmlformats.org/officeDocument/2006/relationships/image" Target="../media/image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9C9DEF-1FED-4884-9373-2BD4DFA3A6EA}" type="datetimeFigureOut">
              <a:rPr lang="en-US" smtClean="0"/>
              <a:t>8/21/2019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65B1E1-3BDA-4523-8E4F-9C19D6D3CE6B}" type="slidenum">
              <a:rPr lang="en-US" smtClean="0"/>
              <a:t>‹#›</a:t>
            </a:fld>
            <a:endParaRPr lang="en-US"/>
          </a:p>
        </p:txBody>
      </p:sp>
    </p:spTree>
    <p:extLst>
      <p:ext uri="{BB962C8B-B14F-4D97-AF65-F5344CB8AC3E}">
        <p14:creationId xmlns:p14="http://schemas.microsoft.com/office/powerpoint/2010/main" val="32231161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docs.microsoft.com/en-us/azure/storage/common/storage-redundancy-lrs" TargetMode="External"/><Relationship Id="rId4" Type="http://schemas.openxmlformats.org/officeDocument/2006/relationships/hyperlink" Target="https://docs.microsoft.com/en-us/azure/storage/common/storage-scalability-target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connectivity-architecture#management-endpoint"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managed-instance-connectivity-architecture#network-requirement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ustomers.microsoft.com/en-us/story/komatsu-australia-manufacturing-azur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stomers.microsoft.com/en-us/story/paychex-azure-sql-database-u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vCore model so we can get AHB: </a:t>
            </a:r>
            <a:r>
              <a:rPr lang="en-US" dirty="0"/>
              <a:t>1 Enterprise license core = 1 Business Critical core</a:t>
            </a:r>
            <a:endPar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Business critical because online gaming wants the highest performance and HA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 5 so we can scale our compute more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for read-scale replica, zone redundant HA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b="0" i="0" u="none" strike="noStrike" kern="1200" dirty="0">
                <a:solidFill>
                  <a:schemeClr val="tx1"/>
                </a:solidFill>
                <a:effectLst/>
                <a:latin typeface="+mn-lt"/>
                <a:ea typeface="+mn-ea"/>
                <a:cs typeface="+mn-cs"/>
              </a:rPr>
              <a:t>Zone-redundant storage (ZRS) replicates your data synchronously across three storage clusters in a single region. Each storage cluster is physically separated from the others and is located in its own availability zone (AZ). Each availability zone—and the ZRS cluster within it—is autonomous and includes separate utilities and networking features. A write request to a ZRS storage account returns successfully only after the data is written to all replicas across the three clusters.</a:t>
            </a:r>
          </a:p>
          <a:p>
            <a:r>
              <a:rPr lang="en-US" sz="1200" b="0" i="0" u="none" strike="noStrike" kern="1200" dirty="0">
                <a:solidFill>
                  <a:schemeClr val="tx1"/>
                </a:solidFill>
                <a:effectLst/>
                <a:latin typeface="+mn-lt"/>
                <a:ea typeface="+mn-ea"/>
                <a:cs typeface="+mn-cs"/>
              </a:rPr>
              <a:t>When you store your data in a storage account using ZRS replication, you can continue to access and manage your data if an availability zone becomes unavailable. ZRS provides excellent performance and low latency. ZRS offers the same </a:t>
            </a:r>
            <a:r>
              <a:rPr lang="en-US" sz="1200" b="0" i="0" u="sng" strike="noStrike" kern="1200" dirty="0">
                <a:solidFill>
                  <a:schemeClr val="tx1"/>
                </a:solidFill>
                <a:effectLst/>
                <a:latin typeface="+mn-lt"/>
                <a:ea typeface="+mn-ea"/>
                <a:cs typeface="+mn-cs"/>
                <a:hlinkClick r:id="rId4"/>
              </a:rPr>
              <a:t>scalability targets</a:t>
            </a:r>
            <a:r>
              <a:rPr lang="en-US" sz="1200" b="0" i="0" u="none" strike="noStrike" kern="1200" dirty="0">
                <a:solidFill>
                  <a:schemeClr val="tx1"/>
                </a:solidFill>
                <a:effectLst/>
                <a:latin typeface="+mn-lt"/>
                <a:ea typeface="+mn-ea"/>
                <a:cs typeface="+mn-cs"/>
              </a:rPr>
              <a:t> as </a:t>
            </a:r>
            <a:r>
              <a:rPr lang="en-US" sz="1200" b="0" i="0" u="sng" strike="noStrike" kern="1200" dirty="0">
                <a:solidFill>
                  <a:schemeClr val="tx1"/>
                </a:solidFill>
                <a:effectLst/>
                <a:latin typeface="+mn-lt"/>
                <a:ea typeface="+mn-ea"/>
                <a:cs typeface="+mn-cs"/>
                <a:hlinkClick r:id="rId5"/>
              </a:rPr>
              <a:t>locally redundant storage (LRS)</a:t>
            </a:r>
            <a:r>
              <a:rPr lang="en-US"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148394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https://docs.microsoft.com/en-us/azure/sql-database/sql-database-read-scale-out</a:t>
            </a:r>
          </a:p>
          <a:p>
            <a:pPr marL="0" indent="0">
              <a:buFont typeface="Arial" panose="020B0604020202020204" pitchFamily="34" charset="0"/>
              <a:buNone/>
            </a:pPr>
            <a:endParaRPr lang="en-US" dirty="0"/>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As part of the </a:t>
            </a:r>
            <a:r>
              <a:rPr lang="en-US" sz="1200" b="0" i="0" u="sng" kern="1200" dirty="0">
                <a:solidFill>
                  <a:schemeClr val="tx1"/>
                </a:solidFill>
                <a:effectLst/>
                <a:latin typeface="+mn-lt"/>
                <a:ea typeface="+mn-ea"/>
                <a:cs typeface="+mn-cs"/>
                <a:hlinkClick r:id="rId3"/>
              </a:rPr>
              <a:t>High Availability architecture</a:t>
            </a:r>
            <a:r>
              <a:rPr lang="en-US" sz="1200" b="0" i="0" u="none" strike="noStrike" kern="1200" dirty="0">
                <a:solidFill>
                  <a:schemeClr val="tx1"/>
                </a:solidFill>
                <a:effectLst/>
                <a:latin typeface="+mn-lt"/>
                <a:ea typeface="+mn-ea"/>
                <a:cs typeface="+mn-cs"/>
              </a:rPr>
              <a:t>, each database in the Premium, Business Critical or Hyperscale service tier is automatically provisioned with a primary replica and several secondary replicas. The secondary replicas are provisioned with the same compute size as the primary replica. The </a:t>
            </a:r>
            <a:r>
              <a:rPr lang="en-US" sz="1200" b="1" i="0" u="none" strike="noStrike" kern="1200" dirty="0">
                <a:solidFill>
                  <a:schemeClr val="tx1"/>
                </a:solidFill>
                <a:effectLst/>
                <a:latin typeface="+mn-lt"/>
                <a:ea typeface="+mn-ea"/>
                <a:cs typeface="+mn-cs"/>
              </a:rPr>
              <a:t>Read Scale-Out</a:t>
            </a:r>
            <a:r>
              <a:rPr lang="en-US" sz="1200" b="0" i="0" u="none" strike="noStrike" kern="1200" dirty="0">
                <a:solidFill>
                  <a:schemeClr val="tx1"/>
                </a:solidFill>
                <a:effectLst/>
                <a:latin typeface="+mn-lt"/>
                <a:ea typeface="+mn-ea"/>
                <a:cs typeface="+mn-cs"/>
              </a:rPr>
              <a:t> feature allows you to load-balance SQL Database read-only workloads using the capacity of one of the read-only replicas instead of sharing the read-write replica. This way the read-only workload will be isolated from the main read-write workload and will not affect its performance. The feature is intended for the applications that include logically separated read-only workloads, such as analytics. They could gain performance benefits using this additional capacity at no extra cost.</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3 secondary replicas, 1 is read scale out with MI BC</a:t>
            </a: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8/21/2019 12:47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4501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kern="1200" dirty="0">
                <a:solidFill>
                  <a:schemeClr val="tx1"/>
                </a:solidFill>
                <a:effectLst/>
                <a:latin typeface="+mn-lt"/>
                <a:ea typeface="+mn-ea"/>
                <a:cs typeface="+mn-cs"/>
              </a:rPr>
              <a:t>SQL Server Enterprise Edition customers can use an unlimited virtualization benefit for their on-premises workloads.</a:t>
            </a:r>
            <a:r>
              <a:rPr lang="en-US" dirty="0"/>
              <a:t> </a:t>
            </a:r>
            <a:r>
              <a:rPr lang="en-US" sz="1200" kern="1200" dirty="0">
                <a:solidFill>
                  <a:schemeClr val="tx1"/>
                </a:solidFill>
                <a:effectLst/>
                <a:latin typeface="+mn-lt"/>
                <a:ea typeface="+mn-ea"/>
                <a:cs typeface="+mn-cs"/>
              </a:rPr>
              <a:t> However, moving to the cloud to take advantage of its management, flexibility and cost benefits can be cost prohibitive for some heavily virtualized customers.</a:t>
            </a:r>
            <a:r>
              <a:rPr lang="en-US" dirty="0"/>
              <a:t> </a:t>
            </a:r>
            <a:r>
              <a:rPr lang="en-US" sz="1200" kern="1200" dirty="0">
                <a:solidFill>
                  <a:schemeClr val="tx1"/>
                </a:solidFill>
                <a:effectLst/>
                <a:latin typeface="+mn-lt"/>
                <a:ea typeface="+mn-ea"/>
                <a:cs typeface="+mn-cs"/>
              </a:rPr>
              <a:t> The Azure Hybrid Benefit for SQL Server provides SQL Enterprise Edition customers with Software Assurance the ability to get </a:t>
            </a:r>
            <a:r>
              <a:rPr lang="en-US" sz="1200" b="1" kern="1200" dirty="0">
                <a:solidFill>
                  <a:schemeClr val="tx1"/>
                </a:solidFill>
                <a:effectLst/>
                <a:latin typeface="+mn-lt"/>
                <a:ea typeface="+mn-ea"/>
                <a:cs typeface="+mn-cs"/>
              </a:rPr>
              <a:t>4 cores in the cloud for every 1 core they own on-premises </a:t>
            </a:r>
            <a:r>
              <a:rPr lang="en-US" sz="1200" kern="1200" dirty="0">
                <a:solidFill>
                  <a:schemeClr val="tx1"/>
                </a:solidFill>
                <a:effectLst/>
                <a:latin typeface="+mn-lt"/>
                <a:ea typeface="+mn-ea"/>
                <a:cs typeface="+mn-cs"/>
              </a:rPr>
              <a:t>for workloads moving to the General Purpose </a:t>
            </a:r>
            <a:r>
              <a:rPr lang="en-US" dirty="0"/>
              <a:t>or Hyperscale SKU</a:t>
            </a:r>
            <a:r>
              <a:rPr lang="en-US" sz="1200" kern="1200" dirty="0">
                <a:solidFill>
                  <a:schemeClr val="tx1"/>
                </a:solidFill>
                <a:effectLst/>
                <a:latin typeface="+mn-lt"/>
                <a:ea typeface="+mn-ea"/>
                <a:cs typeface="+mn-cs"/>
              </a:rPr>
              <a:t> – the SKU that best meets the requirements for highly virtualized workloads. This makes moving virtualized applications to SQL Database highly cost effective as customers will not have to purchase incremental </a:t>
            </a:r>
            <a:r>
              <a:rPr lang="en-US" sz="1200" kern="1200" dirty="0" err="1">
                <a:solidFill>
                  <a:schemeClr val="tx1"/>
                </a:solidFill>
                <a:effectLst/>
                <a:latin typeface="+mn-lt"/>
                <a:ea typeface="+mn-ea"/>
                <a:cs typeface="+mn-cs"/>
              </a:rPr>
              <a:t>vCores</a:t>
            </a:r>
            <a:r>
              <a:rPr lang="en-US" sz="1200" kern="1200" dirty="0">
                <a:solidFill>
                  <a:schemeClr val="tx1"/>
                </a:solidFill>
                <a:effectLst/>
                <a:latin typeface="+mn-lt"/>
                <a:ea typeface="+mn-ea"/>
                <a:cs typeface="+mn-cs"/>
              </a:rPr>
              <a:t> to move their virtualized application to the cloud.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S4, Solution Specialist Sales Summit</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8/21/2019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540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71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Configurable could be replaced with “choice of automation”</a:t>
            </a:r>
          </a:p>
          <a:p>
            <a:pPr lvl="0"/>
            <a:endParaRPr lang="en-US" dirty="0"/>
          </a:p>
          <a:p>
            <a:r>
              <a:rPr lang="en-US" sz="1200" kern="1200" dirty="0">
                <a:solidFill>
                  <a:schemeClr val="tx1"/>
                </a:solidFill>
                <a:effectLst/>
                <a:latin typeface="+mn-lt"/>
                <a:ea typeface="+mn-ea"/>
                <a:cs typeface="+mn-cs"/>
              </a:rPr>
              <a:t>SQL VM with defaults; “automated security patching” comes as built-in.</a:t>
            </a:r>
          </a:p>
          <a:p>
            <a:r>
              <a:rPr lang="en-US" sz="1200" kern="1200" dirty="0">
                <a:solidFill>
                  <a:schemeClr val="tx1"/>
                </a:solidFill>
                <a:effectLst/>
                <a:latin typeface="+mn-lt"/>
                <a:ea typeface="+mn-ea"/>
                <a:cs typeface="+mn-cs"/>
              </a:rPr>
              <a:t>But, can use services (automations provided by Microsoft for free) to enable:</a:t>
            </a:r>
          </a:p>
          <a:p>
            <a:pPr lvl="0"/>
            <a:r>
              <a:rPr lang="en-US" sz="1200" kern="1200" dirty="0">
                <a:solidFill>
                  <a:schemeClr val="tx1"/>
                </a:solidFill>
                <a:effectLst/>
                <a:latin typeface="+mn-lt"/>
                <a:ea typeface="+mn-ea"/>
                <a:cs typeface="+mn-cs"/>
              </a:rPr>
              <a:t>-HA for an SLA they choose, either 99.95% or 99.99%</a:t>
            </a:r>
          </a:p>
          <a:p>
            <a:pPr lvl="0"/>
            <a:r>
              <a:rPr lang="en-US" sz="1200" kern="1200" dirty="0">
                <a:solidFill>
                  <a:schemeClr val="tx1"/>
                </a:solidFill>
                <a:effectLst/>
                <a:latin typeface="+mn-lt"/>
                <a:ea typeface="+mn-ea"/>
                <a:cs typeface="+mn-cs"/>
              </a:rPr>
              <a:t>-Automated backup</a:t>
            </a:r>
          </a:p>
          <a:p>
            <a:pPr lvl="0"/>
            <a:r>
              <a:rPr lang="en-US" sz="1200" kern="1200" dirty="0">
                <a:solidFill>
                  <a:schemeClr val="tx1"/>
                </a:solidFill>
                <a:effectLst/>
                <a:latin typeface="+mn-lt"/>
                <a:ea typeface="+mn-ea"/>
                <a:cs typeface="+mn-cs"/>
              </a:rPr>
              <a:t>-Advanced threat detection and vulnerability assessment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They can do the followings manually, but we do not have an automation for that:</a:t>
            </a:r>
          </a:p>
          <a:p>
            <a:pPr lvl="0"/>
            <a:r>
              <a:rPr lang="en-US" sz="1200" kern="1200" dirty="0">
                <a:solidFill>
                  <a:schemeClr val="tx1"/>
                </a:solidFill>
                <a:effectLst/>
                <a:latin typeface="+mn-lt"/>
                <a:ea typeface="+mn-ea"/>
                <a:cs typeface="+mn-cs"/>
              </a:rPr>
              <a:t>-Add readable DR replica in same region; different zone</a:t>
            </a:r>
          </a:p>
          <a:p>
            <a:pPr lvl="0"/>
            <a:r>
              <a:rPr lang="en-US" sz="1200" kern="1200" dirty="0">
                <a:solidFill>
                  <a:schemeClr val="tx1"/>
                </a:solidFill>
                <a:effectLst/>
                <a:latin typeface="+mn-lt"/>
                <a:ea typeface="+mn-ea"/>
                <a:cs typeface="+mn-cs"/>
              </a:rPr>
              <a:t>-Add a Geo-Dr replica</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With VM deployment type they can “Control” the level of </a:t>
            </a:r>
            <a:r>
              <a:rPr lang="en-US" sz="1200" kern="1200" dirty="0" err="1">
                <a:solidFill>
                  <a:schemeClr val="tx1"/>
                </a:solidFill>
                <a:effectLst/>
                <a:latin typeface="+mn-lt"/>
                <a:ea typeface="+mn-ea"/>
                <a:cs typeface="+mn-cs"/>
              </a:rPr>
              <a:t>Managebility</a:t>
            </a:r>
            <a:r>
              <a:rPr lang="en-US" sz="1200" kern="1200" dirty="0">
                <a:solidFill>
                  <a:schemeClr val="tx1"/>
                </a:solidFill>
                <a:effectLst/>
                <a:latin typeface="+mn-lt"/>
                <a:ea typeface="+mn-ea"/>
                <a:cs typeface="+mn-cs"/>
              </a:rPr>
              <a:t> they prefer.</a:t>
            </a:r>
          </a:p>
          <a:p>
            <a:r>
              <a:rPr lang="en-US" sz="1200" kern="1200" dirty="0">
                <a:solidFill>
                  <a:schemeClr val="tx1"/>
                </a:solidFill>
                <a:effectLst/>
                <a:latin typeface="+mn-lt"/>
                <a:ea typeface="+mn-ea"/>
                <a:cs typeface="+mn-cs"/>
              </a:rPr>
              <a:t>E.g., do not have to sacrifice their patching or update policies to get automated HADR. </a:t>
            </a:r>
          </a:p>
          <a:p>
            <a:r>
              <a:rPr lang="en-US" sz="1200" kern="1200" dirty="0">
                <a:solidFill>
                  <a:schemeClr val="tx1"/>
                </a:solidFill>
                <a:effectLst/>
                <a:latin typeface="+mn-lt"/>
                <a:ea typeface="+mn-ea"/>
                <a:cs typeface="+mn-cs"/>
              </a:rPr>
              <a:t>Can choose form available administration services and configure only the ones they prefer.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Flexible platform where you can add-on the services they want and keep manual maintenance on others.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8/21/2019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3138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19</a:t>
            </a:fld>
            <a:endParaRPr lang="en-US"/>
          </a:p>
        </p:txBody>
      </p:sp>
    </p:spTree>
    <p:extLst>
      <p:ext uri="{BB962C8B-B14F-4D97-AF65-F5344CB8AC3E}">
        <p14:creationId xmlns:p14="http://schemas.microsoft.com/office/powerpoint/2010/main" val="34206841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a:solidFill>
                  <a:schemeClr val="tx1"/>
                </a:solidFill>
                <a:effectLst/>
                <a:latin typeface="+mn-lt"/>
                <a:ea typeface="+mn-ea"/>
                <a:cs typeface="+mn-cs"/>
              </a:rPr>
              <a:t>*Pre-migration*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**Discover**</a:t>
            </a:r>
            <a:r>
              <a:rPr lang="en-US" sz="1200" b="0" kern="1200" dirty="0">
                <a:solidFill>
                  <a:schemeClr val="tx1"/>
                </a:solidFill>
                <a:effectLst/>
                <a:latin typeface="+mn-lt"/>
                <a:ea typeface="+mn-ea"/>
                <a:cs typeface="+mn-cs"/>
              </a:rPr>
              <a:t>: Inventory your source database assets and perform an application stack discovery.</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**Assess**</a:t>
            </a:r>
            <a:r>
              <a:rPr lang="en-US" sz="1200" b="0" kern="1200" dirty="0">
                <a:solidFill>
                  <a:schemeClr val="tx1"/>
                </a:solidFill>
                <a:effectLst/>
                <a:latin typeface="+mn-lt"/>
                <a:ea typeface="+mn-ea"/>
                <a:cs typeface="+mn-cs"/>
              </a:rPr>
              <a:t>: Assess source workloads and fix recommendations.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**Convert**</a:t>
            </a:r>
            <a:r>
              <a:rPr lang="en-US" sz="1200" b="0" kern="1200" dirty="0">
                <a:solidFill>
                  <a:schemeClr val="tx1"/>
                </a:solidFill>
                <a:effectLst/>
                <a:latin typeface="+mn-lt"/>
                <a:ea typeface="+mn-ea"/>
                <a:cs typeface="+mn-cs"/>
              </a:rPr>
              <a:t>: Convert the source schema to work in the target environment. This is only relevant for heterogeneous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**Migrate schema, data, and objects**</a:t>
            </a:r>
            <a:r>
              <a:rPr lang="en-US" sz="1200" b="0" kern="1200" dirty="0">
                <a:solidFill>
                  <a:schemeClr val="tx1"/>
                </a:solidFill>
                <a:effectLst/>
                <a:latin typeface="+mn-lt"/>
                <a:ea typeface="+mn-ea"/>
                <a:cs typeface="+mn-cs"/>
              </a:rPr>
              <a:t>: Migrate the source schema and then migrate the source data to the target.</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**Sync data**</a:t>
            </a:r>
            <a:r>
              <a:rPr lang="en-US" sz="1200" b="0" kern="1200" dirty="0">
                <a:solidFill>
                  <a:schemeClr val="tx1"/>
                </a:solidFill>
                <a:effectLst/>
                <a:latin typeface="+mn-lt"/>
                <a:ea typeface="+mn-ea"/>
                <a:cs typeface="+mn-cs"/>
              </a:rPr>
              <a:t>: Sync your target schema and data with the source. This is only relevant for minimal-downtime migrations.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**Cutover**</a:t>
            </a:r>
            <a:r>
              <a:rPr lang="en-US" sz="1200" b="0" kern="1200" dirty="0">
                <a:solidFill>
                  <a:schemeClr val="tx1"/>
                </a:solidFill>
                <a:effectLst/>
                <a:latin typeface="+mn-lt"/>
                <a:ea typeface="+mn-ea"/>
                <a:cs typeface="+mn-cs"/>
              </a:rPr>
              <a:t>: Cut over from the source to the target environment. This is only relevant for minimal-downtime migrations.</a:t>
            </a:r>
          </a:p>
          <a:p>
            <a:br>
              <a:rPr lang="en-US" sz="1200" b="0" kern="1200" dirty="0">
                <a:solidFill>
                  <a:schemeClr val="tx1"/>
                </a:solidFill>
                <a:effectLst/>
                <a:latin typeface="+mn-lt"/>
                <a:ea typeface="+mn-ea"/>
                <a:cs typeface="+mn-cs"/>
              </a:rPr>
            </a:br>
            <a:r>
              <a:rPr lang="en-US" sz="1200" b="0" i="1" kern="1200" dirty="0">
                <a:solidFill>
                  <a:schemeClr val="tx1"/>
                </a:solidFill>
                <a:effectLst/>
                <a:latin typeface="+mn-lt"/>
                <a:ea typeface="+mn-ea"/>
                <a:cs typeface="+mn-cs"/>
              </a:rPr>
              <a:t>*Post-migration*</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**Remediate applications**</a:t>
            </a:r>
            <a:r>
              <a:rPr lang="en-US" sz="1200" b="0" kern="1200" dirty="0">
                <a:solidFill>
                  <a:schemeClr val="tx1"/>
                </a:solidFill>
                <a:effectLst/>
                <a:latin typeface="+mn-lt"/>
                <a:ea typeface="+mn-ea"/>
                <a:cs typeface="+mn-cs"/>
              </a:rPr>
              <a:t>: Iteratively make any necessary changes to your applications.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**Perform Tests**</a:t>
            </a:r>
            <a:r>
              <a:rPr lang="en-US" sz="1200" b="0" kern="1200" dirty="0">
                <a:solidFill>
                  <a:schemeClr val="tx1"/>
                </a:solidFill>
                <a:effectLst/>
                <a:latin typeface="+mn-lt"/>
                <a:ea typeface="+mn-ea"/>
                <a:cs typeface="+mn-cs"/>
              </a:rPr>
              <a:t>: Iteratively run functional and performance tests.</a:t>
            </a:r>
          </a:p>
          <a:p>
            <a:r>
              <a:rPr lang="en-US" sz="1200" b="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**Optimize**</a:t>
            </a:r>
            <a:r>
              <a:rPr lang="en-US" sz="1200" b="0" kern="1200" dirty="0">
                <a:solidFill>
                  <a:schemeClr val="tx1"/>
                </a:solidFill>
                <a:effectLst/>
                <a:latin typeface="+mn-lt"/>
                <a:ea typeface="+mn-ea"/>
                <a:cs typeface="+mn-cs"/>
              </a:rPr>
              <a:t>: Based on the tests you performed, address any performance issues and then retest to confirm the performance improvements.</a:t>
            </a: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814307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SQL data platform consists of three options:</a:t>
            </a:r>
          </a:p>
          <a:p>
            <a:pPr marL="171450" indent="-171450">
              <a:buFont typeface="Arial" panose="020B0604020202020204" pitchFamily="34" charset="0"/>
              <a:buChar char="•"/>
            </a:pPr>
            <a:r>
              <a:rPr lang="en-US" dirty="0"/>
              <a:t>SQL Server on an Azure VM</a:t>
            </a:r>
          </a:p>
          <a:p>
            <a:pPr marL="171450" indent="-171450">
              <a:buFont typeface="Arial" panose="020B0604020202020204" pitchFamily="34" charset="0"/>
              <a:buChar char="•"/>
            </a:pPr>
            <a:r>
              <a:rPr lang="en-US" dirty="0"/>
              <a:t>Azure SQL Database Managed Instance</a:t>
            </a:r>
          </a:p>
          <a:p>
            <a:pPr marL="171450" indent="-171450">
              <a:buFont typeface="Arial" panose="020B0604020202020204" pitchFamily="34" charset="0"/>
              <a:buChar char="•"/>
            </a:pPr>
            <a:r>
              <a:rPr lang="en-US" dirty="0"/>
              <a:t>Azure SQL Database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Each of the options will be discussed in more detail in the slides that follow.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39591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Light" pitchFamily="34" charset="0"/>
                <a:ea typeface="+mn-ea"/>
                <a:cs typeface="+mn-cs"/>
              </a:rPr>
              <a:t>The Azure Migration Program </a:t>
            </a:r>
            <a:r>
              <a:rPr lang="en-US" sz="900" kern="1200">
                <a:solidFill>
                  <a:schemeClr val="tx1"/>
                </a:solidFill>
                <a:effectLst/>
                <a:latin typeface="Segoe UI Light" pitchFamily="34" charset="0"/>
                <a:ea typeface="+mn-ea"/>
                <a:cs typeface="+mn-cs"/>
              </a:rPr>
              <a:t>gives you prescriptive guidance for a step by step approach to cloud migration. AMP offers the opportunity to work closely with Microsoft experts and specialized migration partners to simplify and accelerate your migration.  </a:t>
            </a:r>
          </a:p>
          <a:p>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The program delivers: </a:t>
            </a:r>
          </a:p>
          <a:p>
            <a:pPr marL="171450" indent="-171450">
              <a:buFont typeface="Arial" panose="020B0604020202020204" pitchFamily="34" charset="0"/>
              <a:buChar char="•"/>
            </a:pPr>
            <a:endParaRPr lang="en-US" sz="900" kern="1200">
              <a:solidFill>
                <a:schemeClr val="tx1"/>
              </a:solidFill>
              <a:effectLst/>
              <a:latin typeface="Segoe UI Light" pitchFamily="34" charset="0"/>
              <a:ea typeface="+mn-ea"/>
              <a:cs typeface="+mn-cs"/>
            </a:endParaRPr>
          </a:p>
          <a:p>
            <a:pPr marL="171450" indent="-171450" fontAlgn="base">
              <a:buFont typeface="Arial" panose="020B0604020202020204" pitchFamily="34" charset="0"/>
              <a:buChar char="•"/>
            </a:pPr>
            <a:r>
              <a:rPr lang="en-US" sz="900" b="1" kern="1200">
                <a:solidFill>
                  <a:schemeClr val="tx1"/>
                </a:solidFill>
                <a:effectLst/>
                <a:latin typeface="Segoe UI Light" pitchFamily="34" charset="0"/>
                <a:ea typeface="+mn-ea"/>
                <a:cs typeface="+mn-cs"/>
              </a:rPr>
              <a:t>Technical skill building</a:t>
            </a:r>
            <a:r>
              <a:rPr lang="en-US" sz="900" kern="1200">
                <a:solidFill>
                  <a:schemeClr val="tx1"/>
                </a:solidFill>
                <a:effectLst/>
                <a:latin typeface="Segoe UI Light" pitchFamily="34" charset="0"/>
                <a:ea typeface="+mn-ea"/>
                <a:cs typeface="+mn-cs"/>
              </a:rPr>
              <a:t> to ensure your organization can successfully adopt Azure</a:t>
            </a:r>
          </a:p>
          <a:p>
            <a:pPr marL="171450" indent="-171450" fontAlgn="base">
              <a:buFont typeface="Arial" panose="020B0604020202020204" pitchFamily="34" charset="0"/>
              <a:buChar char="•"/>
            </a:pPr>
            <a:r>
              <a:rPr lang="en-US" sz="900" kern="1200">
                <a:solidFill>
                  <a:schemeClr val="tx1"/>
                </a:solidFill>
                <a:effectLst/>
                <a:latin typeface="Segoe UI Light" pitchFamily="34" charset="0"/>
                <a:ea typeface="+mn-ea"/>
                <a:cs typeface="+mn-cs"/>
              </a:rPr>
              <a:t>Best practices for a step by step approach from start to finish</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Azure engineering support for data and infrastructure foundations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Expert guidance from specialized migration partners</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Free Azure tools </a:t>
            </a:r>
            <a:r>
              <a:rPr lang="en-US" sz="900" kern="1200">
                <a:solidFill>
                  <a:schemeClr val="tx1"/>
                </a:solidFill>
                <a:effectLst/>
                <a:latin typeface="Segoe UI Light" pitchFamily="34" charset="0"/>
                <a:ea typeface="+mn-ea"/>
                <a:cs typeface="+mn-cs"/>
              </a:rPr>
              <a:t>to help you efficiently execute migrations</a:t>
            </a:r>
            <a:r>
              <a:rPr lang="en-US" sz="900" b="1" kern="1200">
                <a:solidFill>
                  <a:schemeClr val="tx1"/>
                </a:solidFill>
                <a:effectLst/>
                <a:latin typeface="Segoe UI Light" pitchFamily="34" charset="0"/>
                <a:ea typeface="+mn-ea"/>
                <a:cs typeface="+mn-cs"/>
              </a:rPr>
              <a:t> </a:t>
            </a:r>
          </a:p>
          <a:p>
            <a:pPr marL="171450" marR="0" lvl="0" indent="-171450" algn="l" defTabSz="932742" rtl="0" eaLnBrk="1" fontAlgn="base" latinLnBrk="0" hangingPunct="1">
              <a:lnSpc>
                <a:spcPct val="90000"/>
              </a:lnSpc>
              <a:spcBef>
                <a:spcPts val="0"/>
              </a:spcBef>
              <a:spcAft>
                <a:spcPts val="340"/>
              </a:spcAft>
              <a:buClrTx/>
              <a:buSzTx/>
              <a:buFont typeface="Arial" panose="020B0604020202020204" pitchFamily="34" charset="0"/>
              <a:buChar char="•"/>
              <a:tabLst/>
              <a:defRPr/>
            </a:pPr>
            <a:r>
              <a:rPr lang="en-US" sz="900" b="1" kern="1200">
                <a:solidFill>
                  <a:schemeClr val="tx1"/>
                </a:solidFill>
                <a:effectLst/>
                <a:latin typeface="Segoe UI Light" pitchFamily="34" charset="0"/>
                <a:ea typeface="+mn-ea"/>
                <a:cs typeface="+mn-cs"/>
              </a:rPr>
              <a:t>And cost effective offers</a:t>
            </a:r>
            <a:r>
              <a:rPr lang="en-US" sz="900" kern="1200">
                <a:solidFill>
                  <a:schemeClr val="tx1"/>
                </a:solidFill>
                <a:effectLst/>
                <a:latin typeface="Segoe UI Light" pitchFamily="34" charset="0"/>
                <a:ea typeface="+mn-ea"/>
                <a:cs typeface="+mn-cs"/>
              </a:rPr>
              <a:t> to help you save money before, during, and after migration </a:t>
            </a:r>
            <a:endParaRPr lang="en-US">
              <a:effectLst/>
            </a:endParaRPr>
          </a:p>
          <a:p>
            <a:pPr marL="0" marR="0" lvl="0" indent="0" algn="l" defTabSz="932742" rtl="0" eaLnBrk="1" fontAlgn="base" latinLnBrk="0" hangingPunct="1">
              <a:lnSpc>
                <a:spcPct val="90000"/>
              </a:lnSpc>
              <a:spcBef>
                <a:spcPts val="0"/>
              </a:spcBef>
              <a:spcAft>
                <a:spcPts val="340"/>
              </a:spcAft>
              <a:buClrTx/>
              <a:buSzTx/>
              <a:buFontTx/>
              <a:buNone/>
              <a:tabLst/>
              <a:defRPr/>
            </a:pPr>
            <a:endParaRPr lang="en-US">
              <a:effectLst/>
            </a:endParaRPr>
          </a:p>
          <a:p>
            <a:pPr fontAlgn="base"/>
            <a:endParaRPr lang="en-US" sz="900" kern="1200">
              <a:solidFill>
                <a:schemeClr val="tx1"/>
              </a:solidFill>
              <a:effectLst/>
              <a:latin typeface="Segoe UI Light" pitchFamily="34" charset="0"/>
              <a:ea typeface="+mn-ea"/>
              <a:cs typeface="+mn-cs"/>
            </a:endParaRPr>
          </a:p>
          <a:p>
            <a:pPr fontAlgn="base"/>
            <a:r>
              <a:rPr lang="en-US" sz="900" kern="1200">
                <a:solidFill>
                  <a:schemeClr val="tx1"/>
                </a:solidFill>
                <a:effectLst/>
                <a:latin typeface="Segoe UI Light" pitchFamily="34" charset="0"/>
                <a:ea typeface="+mn-ea"/>
                <a:cs typeface="+mn-cs"/>
              </a:rPr>
              <a:t> </a:t>
            </a:r>
          </a:p>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062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Cost minimization</a:t>
            </a:r>
          </a:p>
          <a:p>
            <a:pPr marL="628650" lvl="1" indent="-171450">
              <a:buFont typeface="Arial" panose="020B0604020202020204" pitchFamily="34" charset="0"/>
              <a:buChar char="•"/>
            </a:pPr>
            <a:r>
              <a:rPr lang="en-US" dirty="0"/>
              <a:t>Azure Hybrid Benefit</a:t>
            </a:r>
          </a:p>
          <a:p>
            <a:pPr marL="628650" lvl="1" indent="-171450">
              <a:buFont typeface="Arial" panose="020B0604020202020204" pitchFamily="34" charset="0"/>
              <a:buChar char="•"/>
            </a:pPr>
            <a:r>
              <a:rPr lang="en-US" dirty="0"/>
              <a:t>Reserved capacity payments</a:t>
            </a:r>
          </a:p>
          <a:p>
            <a:pPr marL="628650" lvl="1" indent="-171450">
              <a:buFont typeface="Arial" panose="020B0604020202020204" pitchFamily="34" charset="0"/>
              <a:buChar char="•"/>
            </a:pPr>
            <a:r>
              <a:rPr lang="en-US" dirty="0"/>
              <a:t>DMS</a:t>
            </a:r>
          </a:p>
          <a:p>
            <a:pPr marL="171450" lvl="0" indent="-171450">
              <a:buFont typeface="Arial" panose="020B0604020202020204" pitchFamily="34" charset="0"/>
              <a:buChar char="•"/>
            </a:pPr>
            <a:r>
              <a:rPr lang="en-US" dirty="0"/>
              <a:t>3 month timeframe</a:t>
            </a:r>
          </a:p>
          <a:p>
            <a:pPr marL="628650" lvl="1" indent="-171450">
              <a:buFont typeface="Arial" panose="020B0604020202020204" pitchFamily="34" charset="0"/>
              <a:buChar char="•"/>
            </a:pPr>
            <a:r>
              <a:rPr lang="en-US" dirty="0"/>
              <a:t>DMS</a:t>
            </a:r>
          </a:p>
          <a:p>
            <a:pPr marL="628650" lvl="1" indent="-171450">
              <a:buFont typeface="Arial" panose="020B0604020202020204" pitchFamily="34" charset="0"/>
              <a:buChar char="•"/>
            </a:pPr>
            <a:r>
              <a:rPr lang="en-US" dirty="0"/>
              <a:t>ASR</a:t>
            </a:r>
          </a:p>
          <a:p>
            <a:pPr marL="628650" lvl="1" indent="-171450">
              <a:buFont typeface="Arial" panose="020B0604020202020204" pitchFamily="34" charset="0"/>
              <a:buChar char="•"/>
            </a:pPr>
            <a:r>
              <a:rPr lang="en-US" dirty="0"/>
              <a:t>AMP</a:t>
            </a:r>
          </a:p>
          <a:p>
            <a:pPr marL="628650" lvl="1" indent="-171450">
              <a:buFont typeface="Arial" panose="020B0604020202020204" pitchFamily="34" charset="0"/>
              <a:buChar char="•"/>
            </a:pPr>
            <a:r>
              <a:rPr lang="en-US" dirty="0"/>
              <a:t>Partner engagement</a:t>
            </a:r>
          </a:p>
          <a:p>
            <a:pPr marL="628650" lvl="1" indent="-171450">
              <a:buFont typeface="Arial" panose="020B0604020202020204" pitchFamily="34" charset="0"/>
              <a:buChar char="•"/>
            </a:pPr>
            <a:r>
              <a:rPr lang="en-US" dirty="0"/>
              <a:t>Dedicated resources</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25</a:t>
            </a:fld>
            <a:endParaRPr lang="en-US"/>
          </a:p>
        </p:txBody>
      </p:sp>
    </p:spTree>
    <p:extLst>
      <p:ext uri="{BB962C8B-B14F-4D97-AF65-F5344CB8AC3E}">
        <p14:creationId xmlns:p14="http://schemas.microsoft.com/office/powerpoint/2010/main" val="2795632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3</a:t>
            </a:fld>
            <a:endParaRPr lang="en-US"/>
          </a:p>
        </p:txBody>
      </p:sp>
    </p:spTree>
    <p:extLst>
      <p:ext uri="{BB962C8B-B14F-4D97-AF65-F5344CB8AC3E}">
        <p14:creationId xmlns:p14="http://schemas.microsoft.com/office/powerpoint/2010/main" val="3319065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1687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6340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8/21/2019 12:47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454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NOTE</a:t>
            </a:r>
            <a:r>
              <a:rPr lang="en-US" sz="1200" b="0" kern="1200" dirty="0">
                <a:solidFill>
                  <a:schemeClr val="tx1"/>
                </a:solidFill>
                <a:effectLst/>
                <a:latin typeface="+mn-lt"/>
                <a:ea typeface="+mn-ea"/>
                <a:cs typeface="+mn-cs"/>
              </a:rPr>
              <a:t>: Auto-failover groups for Managed Instance is currently in public preview. For customers who object to using a </a:t>
            </a:r>
            <a:r>
              <a:rPr lang="en-US" sz="1200" b="0" i="1" kern="1200" dirty="0">
                <a:solidFill>
                  <a:schemeClr val="tx1"/>
                </a:solidFill>
                <a:effectLst/>
                <a:latin typeface="+mn-lt"/>
                <a:ea typeface="+mn-ea"/>
                <a:cs typeface="+mn-cs"/>
              </a:rPr>
              <a:t>preview</a:t>
            </a:r>
            <a:r>
              <a:rPr lang="en-US" sz="1200" b="0" kern="1200" dirty="0">
                <a:solidFill>
                  <a:schemeClr val="tx1"/>
                </a:solidFill>
                <a:effectLst/>
                <a:latin typeface="+mn-lt"/>
                <a:ea typeface="+mn-ea"/>
                <a:cs typeface="+mn-cs"/>
              </a:rPr>
              <a:t> feature, a manual failover process would need to be implemented. This could involve setting up transactional replication to another SQL MI in a different region. VNet peering would need to be established between the virtual networks.</a:t>
            </a:r>
          </a:p>
          <a:p>
            <a:endParaRPr lang="en-US" dirty="0"/>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28699068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JumpBox is  in the Management subnet. On-premises resources can access the VNet through ExpressRoute or a VPN gateway.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165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560696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SQL MI includes numerous security tools that could be leveraged by Tailspin Toys, including:</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SQL Database Advance Data Security</a:t>
            </a:r>
          </a:p>
          <a:p>
            <a:pPr marL="628650" lvl="1" indent="-171450">
              <a:buFont typeface="Arial" panose="020B0604020202020204" pitchFamily="34" charset="0"/>
              <a:buChar char="•"/>
            </a:pPr>
            <a:r>
              <a:rPr lang="en-US" dirty="0"/>
              <a:t>SQL Data Discovery and Classification</a:t>
            </a:r>
          </a:p>
          <a:p>
            <a:pPr marL="628650" lvl="1" indent="-171450">
              <a:buFont typeface="Arial" panose="020B0604020202020204" pitchFamily="34" charset="0"/>
              <a:buChar char="•"/>
            </a:pPr>
            <a:r>
              <a:rPr lang="en-US" dirty="0"/>
              <a:t>SQL Vulnerability Assessment service</a:t>
            </a:r>
          </a:p>
          <a:p>
            <a:pPr marL="628650" lvl="1" indent="-171450">
              <a:buFont typeface="Arial" panose="020B0604020202020204" pitchFamily="34" charset="0"/>
              <a:buChar char="•"/>
            </a:pPr>
            <a:r>
              <a:rPr lang="en-US" dirty="0"/>
              <a:t>Advanced Threat Detection</a:t>
            </a:r>
          </a:p>
          <a:p>
            <a:pPr marL="171450" lvl="0" indent="-171450">
              <a:buFont typeface="Arial" panose="020B0604020202020204" pitchFamily="34" charset="0"/>
              <a:buChar char="•"/>
            </a:pPr>
            <a:r>
              <a:rPr lang="en-US" dirty="0"/>
              <a:t>Transparent Data Encryption</a:t>
            </a:r>
          </a:p>
          <a:p>
            <a:pPr marL="171450" lvl="0" indent="-171450">
              <a:buFont typeface="Arial" panose="020B0604020202020204" pitchFamily="34" charset="0"/>
              <a:buChar char="•"/>
            </a:pPr>
            <a:r>
              <a:rPr lang="en-US" dirty="0"/>
              <a:t>Dynamic Data Masking</a:t>
            </a:r>
          </a:p>
          <a:p>
            <a:pPr marL="171450" lvl="0" indent="-171450">
              <a:buFont typeface="Arial" panose="020B0604020202020204" pitchFamily="34" charset="0"/>
              <a:buChar char="•"/>
            </a:pPr>
            <a:r>
              <a:rPr lang="en-US" dirty="0"/>
              <a:t>Row-level security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120298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65B1E1-3BDA-4523-8E4F-9C19D6D3CE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674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https://docs.microsoft.com/en-us/azure/sql-database/sql-database-connectivity-architecture</a:t>
            </a:r>
            <a:endParaRPr lang="en-US" dirty="0"/>
          </a:p>
          <a:p>
            <a:r>
              <a:rPr lang="en-US" dirty="0"/>
              <a:t>Front end Gateway (1+) and back-end Sql Server hosts database</a:t>
            </a:r>
          </a:p>
          <a:p>
            <a:endParaRPr lang="en-US" dirty="0"/>
          </a:p>
          <a:p>
            <a:r>
              <a:rPr lang="en-US" dirty="0"/>
              <a:t>Talk about why proxy is default from outside azure ? Redirect from inside azure?</a:t>
            </a:r>
          </a:p>
          <a:p>
            <a:r>
              <a:rPr lang="en-US" dirty="0" err="1"/>
              <a:t>Nslookup</a:t>
            </a:r>
            <a:r>
              <a:rPr lang="en-US" dirty="0"/>
              <a:t> demo of </a:t>
            </a:r>
            <a:r>
              <a:rPr lang="en-US" dirty="0" err="1"/>
              <a:t>cr</a:t>
            </a:r>
            <a:endParaRPr lang="en-US" dirty="0"/>
          </a:p>
          <a:p>
            <a:r>
              <a:rPr lang="en-US" dirty="0"/>
              <a:t>Wireshark for TR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1653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https://docs.microsoft.com/en-us/azure/sql-database/sql-database-managed-instance-connectivity-architecture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SQL MI is deployed into an isolated subnet in a VNet</a:t>
            </a:r>
          </a:p>
          <a:p>
            <a:endParaRPr lang="en-US" dirty="0"/>
          </a:p>
          <a:p>
            <a:r>
              <a:rPr lang="en-US" sz="1200" b="0" i="0" kern="1200" dirty="0">
                <a:solidFill>
                  <a:schemeClr val="tx1"/>
                </a:solidFill>
                <a:effectLst/>
                <a:latin typeface="+mn-lt"/>
                <a:ea typeface="+mn-ea"/>
                <a:cs typeface="+mn-cs"/>
              </a:rPr>
              <a:t>At a high level, a managed instance is a set of service components. These components are hosted on a dedicated set of isolated virtual machines that run inside the customer's virtual network subnet. These machines form a </a:t>
            </a:r>
            <a:r>
              <a:rPr lang="en-US" sz="1200" b="1" i="0" kern="1200" dirty="0">
                <a:solidFill>
                  <a:schemeClr val="tx1"/>
                </a:solidFill>
                <a:effectLst/>
                <a:latin typeface="+mn-lt"/>
                <a:ea typeface="+mn-ea"/>
                <a:cs typeface="+mn-cs"/>
              </a:rPr>
              <a:t>virtual cluster</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 virtual cluster can host multiple managed instances. If needed, the cluster automatically expands or contracts when the customer changes the number of provisioned instances in the subnet.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Customer applications can connect to managed instances and can query and update databases inside the virtual network, peered virtual network, or network connected by VPN or Azure ExpressRoute. This network must use an endpoint and a private IP address.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Management and deployment services (which run outside the virtual network) connect and manage the managed instance with a management endpoint that maps to an external load balancer. This endpoint is inside the instance's virtual cluster. The management endpoint is protected by a built-in firewall on the network level. Microsoft services and a managed instance (via the management endpoint) connect over the endpoints that have public IP addresses, so when a managed instance creates an outbound connection, it looks like it's coming from this public IP address. Find more information about determining the management endpoint's IP address, traffic, and the built-in firewall </a:t>
            </a:r>
            <a:r>
              <a:rPr lang="en-US" sz="1200" b="0" i="0" u="none" strike="noStrike" kern="1200" dirty="0">
                <a:solidFill>
                  <a:schemeClr val="tx1"/>
                </a:solidFill>
                <a:effectLst/>
                <a:latin typeface="+mn-lt"/>
                <a:ea typeface="+mn-ea"/>
                <a:cs typeface="+mn-cs"/>
                <a:hlinkClick r:id="rId3" tooltip="https://docs.microsoft.com/en-us/azure/sql-database/sql-database-managed-instance-connectivity-architecture#management-endpoint"/>
              </a:rPr>
              <a:t>here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Managed instances must be deployed in a dedicated subnet inside the virtual network. There are </a:t>
            </a:r>
            <a:r>
              <a:rPr lang="en-US" sz="1200" b="0" i="0" u="none" strike="noStrike" kern="1200" dirty="0">
                <a:solidFill>
                  <a:schemeClr val="tx1"/>
                </a:solidFill>
                <a:effectLst/>
                <a:latin typeface="+mn-lt"/>
                <a:ea typeface="+mn-ea"/>
                <a:cs typeface="+mn-cs"/>
                <a:hlinkClick r:id="rId4" tooltip="https://docs.microsoft.com/en-us/azure/sql-database/sql-database-managed-instance-connectivity-architecture#network-requirements"/>
              </a:rPr>
              <a:t>certain network requirements for the subnet</a:t>
            </a:r>
            <a:r>
              <a:rPr lang="en-US" sz="1200" b="0" i="0" kern="1200" dirty="0">
                <a:solidFill>
                  <a:schemeClr val="tx1"/>
                </a:solidFill>
                <a:effectLst/>
                <a:latin typeface="+mn-lt"/>
                <a:ea typeface="+mn-ea"/>
                <a:cs typeface="+mn-cs"/>
              </a:rPr>
              <a:t> that is to contain a managed instance. You should review and prepare accordingly.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447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8/21/2019 12:47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584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SQL Database Managed Instance provides complete workload isolation of your workloads through native VNET support.  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58972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points:</a:t>
            </a:r>
          </a:p>
          <a:p>
            <a:pPr marL="171450" indent="-171450">
              <a:buFont typeface="Arial" panose="020B0604020202020204" pitchFamily="34" charset="0"/>
              <a:buChar char="•"/>
            </a:pPr>
            <a:r>
              <a:rPr lang="en-US" sz="900" dirty="0"/>
              <a:t>Enable full isolation from other tenants without resource sharing </a:t>
            </a:r>
          </a:p>
          <a:p>
            <a:pPr marL="171450" indent="-171450">
              <a:buFont typeface="Arial" panose="020B0604020202020204" pitchFamily="34" charset="0"/>
              <a:buChar char="•"/>
            </a:pPr>
            <a:r>
              <a:rPr lang="en-US" sz="900" dirty="0"/>
              <a:t>Promote secure communication over private IP addresses with native VNET integration</a:t>
            </a:r>
          </a:p>
          <a:p>
            <a:pPr marL="171450" indent="-171450">
              <a:buFont typeface="Arial" panose="020B0604020202020204" pitchFamily="34" charset="0"/>
              <a:buChar char="•"/>
            </a:pPr>
            <a:r>
              <a:rPr lang="en-US" sz="900" dirty="0"/>
              <a:t>Enable your on-premise identities on cloud instances, through integration with Azure Active Directory and AD Connect</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To two levels of isolation are provided:</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Cluster (tenant ring) level</a:t>
            </a:r>
            <a:r>
              <a:rPr lang="en-US" sz="900" kern="1200" dirty="0">
                <a:solidFill>
                  <a:schemeClr val="tx1"/>
                </a:solidFill>
                <a:effectLst/>
                <a:latin typeface="Segoe UI Light" pitchFamily="34" charset="0"/>
                <a:ea typeface="+mn-ea"/>
                <a:cs typeface="+mn-cs"/>
              </a:rPr>
              <a:t>: Managed Instances for a tenant are fully isolated from other tenants. No connectivity or resource sharing is possible between different tenants.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Networking level</a:t>
            </a:r>
            <a:r>
              <a:rPr lang="en-US" sz="900" kern="1200" dirty="0">
                <a:solidFill>
                  <a:schemeClr val="tx1"/>
                </a:solidFill>
                <a:effectLst/>
                <a:latin typeface="Segoe UI Light" pitchFamily="34" charset="0"/>
                <a:ea typeface="+mn-ea"/>
                <a:cs typeface="+mn-cs"/>
              </a:rPr>
              <a:t>: joining instances to a subnet in a VNET and restricting access to private IP addresses only provides full isolation from public Internet.</a:t>
            </a:r>
          </a:p>
          <a:p>
            <a:endParaRPr lang="en-US" dirty="0"/>
          </a:p>
          <a:p>
            <a:endParaRPr lang="en-US" dirty="0"/>
          </a:p>
          <a:p>
            <a:r>
              <a:rPr lang="en-US" sz="900" kern="1200" dirty="0">
                <a:solidFill>
                  <a:schemeClr val="tx1"/>
                </a:solidFill>
                <a:effectLst/>
                <a:latin typeface="Segoe UI Light" pitchFamily="34" charset="0"/>
                <a:ea typeface="+mn-ea"/>
                <a:cs typeface="+mn-cs"/>
              </a:rPr>
              <a:t>SQL Database Managed Instance provides complete workload isolation of your workloads through native VNET support.  </a:t>
            </a:r>
          </a:p>
          <a:p>
            <a:r>
              <a:rPr lang="en-US" sz="900" kern="1200" dirty="0">
                <a:solidFill>
                  <a:schemeClr val="tx1"/>
                </a:solidFill>
                <a:effectLst/>
                <a:latin typeface="Segoe UI Light" pitchFamily="34" charset="0"/>
                <a:ea typeface="+mn-ea"/>
                <a:cs typeface="+mn-cs"/>
              </a:rPr>
              <a:t>We use virtual data clusters to describe the degree of isolation that customer workloads will experience with SQL Database Managed Instance. During service provisioning (on Azure Portal or through REST API), you can choose the virtual network (VNET) and the subnet to achieve full networking isolation for your Managed Instances.  Once created, instances in the VNET can be reached using Azure networking mechanisms (VPN and Express Route gateways).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8/21/2019 12:49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6065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solidFill>
                  <a:srgbClr val="0070C0"/>
                </a:solidFill>
                <a:latin typeface="Segoe UI" panose="020B0502040204020203" pitchFamily="34" charset="0"/>
                <a:cs typeface="Segoe UI" panose="020B0502040204020203" pitchFamily="34" charset="0"/>
              </a:rPr>
              <a:t>We assume breach…</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Enhanced monitoring of our Azure Assets</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Collection of low-fidelity anomalous activity (automated hunting)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Monitoring PERF for traits of crypto currency mining</a:t>
            </a: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 and large set of other detections that we don’t talk about publicly</a:t>
            </a:r>
          </a:p>
          <a:p>
            <a:endParaRPr lang="en-US" dirty="0">
              <a:solidFill>
                <a:srgbClr val="002060"/>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Attack team, </a:t>
            </a:r>
            <a:r>
              <a:rPr lang="en-US" dirty="0">
                <a:solidFill>
                  <a:srgbClr val="C00000"/>
                </a:solidFill>
                <a:latin typeface="Segoe UI" panose="020B0502040204020203" pitchFamily="34" charset="0"/>
                <a:cs typeface="Segoe UI" panose="020B0502040204020203" pitchFamily="34" charset="0"/>
              </a:rPr>
              <a:t>SQL Red Team</a:t>
            </a:r>
            <a:r>
              <a:rPr lang="en-US" dirty="0">
                <a:latin typeface="Segoe UI" panose="020B0502040204020203" pitchFamily="34" charset="0"/>
                <a:cs typeface="Segoe UI" panose="020B0502040204020203" pitchFamily="34" charset="0"/>
              </a:rPr>
              <a:t>, tries to get in, gain a foothold, escalate privileges, and maintain persistence</a:t>
            </a:r>
          </a:p>
          <a:p>
            <a:pPr marL="342900" indent="-342900">
              <a:buFont typeface="Arial" panose="020B0604020202020204" pitchFamily="34" charset="0"/>
              <a:buChar char="•"/>
            </a:pPr>
            <a:r>
              <a:rPr lang="en-US" dirty="0">
                <a:solidFill>
                  <a:srgbClr val="0070C0"/>
                </a:solidFill>
                <a:latin typeface="Segoe UI" panose="020B0502040204020203" pitchFamily="34" charset="0"/>
                <a:cs typeface="Segoe UI" panose="020B0502040204020203" pitchFamily="34" charset="0"/>
              </a:rPr>
              <a:t>SQL Blue Team </a:t>
            </a:r>
            <a:r>
              <a:rPr lang="en-US" dirty="0">
                <a:latin typeface="Segoe UI" panose="020B0502040204020203" pitchFamily="34" charset="0"/>
                <a:cs typeface="Segoe UI" panose="020B0502040204020203" pitchFamily="34" charset="0"/>
              </a:rPr>
              <a:t>practices defense-in-depth</a:t>
            </a:r>
          </a:p>
          <a:p>
            <a:endParaRPr lang="en-US" dirty="0">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dirty="0">
                <a:latin typeface="Segoe UI" panose="020B0502040204020203" pitchFamily="34" charset="0"/>
                <a:cs typeface="Segoe UI" panose="020B0502040204020203" pitchFamily="34" charset="0"/>
              </a:rPr>
              <a:t>When we detect something, e.g., failed login attempts, we defend…</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If it involves customer, we will notify</a:t>
            </a:r>
          </a:p>
          <a:p>
            <a:pPr marL="285750" lvl="3" indent="-285750">
              <a:buFont typeface="Arial" panose="020B0604020202020204" pitchFamily="34" charset="0"/>
              <a:buChar char="•"/>
            </a:pPr>
            <a:r>
              <a:rPr lang="en-US" dirty="0">
                <a:latin typeface="Segoe UI" panose="020B0502040204020203" pitchFamily="34" charset="0"/>
                <a:cs typeface="Segoe UI" panose="020B0502040204020203" pitchFamily="34" charset="0"/>
              </a:rPr>
              <a:t>Many times this is the customer’s own security and compliance scanners! </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45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sz="1200" b="0" i="0" u="none" strike="noStrike" kern="1200" dirty="0">
                <a:solidFill>
                  <a:schemeClr val="tx1"/>
                </a:solidFill>
                <a:effectLst/>
                <a:latin typeface="Segoe UI Light" pitchFamily="34" charset="0"/>
                <a:ea typeface="+mn-ea"/>
                <a:cs typeface="+mn-cs"/>
              </a:rPr>
              <a:t>You may choose to host application in the cloud either by using Azure App Service or some of Azure's virtual network (VNet) integrated options like Azure App Service Environment, Virtual Machine, Virtual Machine Scale Set. You could also take hybrid cloud approach and keep your applications on-premises. </a:t>
            </a:r>
          </a:p>
          <a:p>
            <a:endParaRPr lang="en-US" sz="1200" b="0" i="0" u="none" strike="noStrike"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https://docs.microsoft.com/en-us/azure/sql-database/sql-database-managed-instance-connect-app</a:t>
            </a:r>
          </a:p>
          <a:p>
            <a:endParaRPr lang="en-US" dirty="0"/>
          </a:p>
          <a:p>
            <a:endParaRPr lang="en-US" dirty="0"/>
          </a:p>
          <a:p>
            <a:endParaRPr lang="en-US" dirty="0"/>
          </a:p>
          <a:p>
            <a:endParaRPr lang="en-US" dirty="0"/>
          </a:p>
          <a:p>
            <a:r>
              <a:rPr lang="en-US" dirty="0"/>
              <a:t>Azure resources can communicate privately with each other through an Azure Virtual Network (VNet). A VNet is a logical isolation of the Azure cloud dedicated to your subscription.</a:t>
            </a:r>
          </a:p>
          <a:p>
            <a:endParaRPr lang="en-US" dirty="0"/>
          </a:p>
          <a:p>
            <a:r>
              <a:rPr lang="en-US" dirty="0"/>
              <a:t>You can implement multiple VNets within each Azure subscription and Azure region. Each VNet is isolated from other VNets.</a:t>
            </a:r>
          </a:p>
          <a:p>
            <a:r>
              <a:rPr lang="en-US" dirty="0"/>
              <a:t>You can connect Vnets to each other, enabling resources connected to either Vnet to communicate with each other across VNets</a:t>
            </a:r>
          </a:p>
          <a:p>
            <a:endParaRPr lang="en-US" dirty="0"/>
          </a:p>
          <a:p>
            <a:r>
              <a:rPr lang="en-US" dirty="0"/>
              <a:t>https://docs.microsoft.com/en-us/azure/virtual-network/virtual-networks-overview?toc=%2fazure%2fnetworking%2ftoc.json</a:t>
            </a:r>
          </a:p>
          <a:p>
            <a:endParaRPr lang="en-US" dirty="0"/>
          </a:p>
          <a:p>
            <a:endParaRPr lang="en-US" dirty="0"/>
          </a:p>
          <a:p>
            <a:r>
              <a:rPr lang="en-US" b="1" dirty="0"/>
              <a:t>Peering</a:t>
            </a:r>
          </a:p>
          <a:p>
            <a:endParaRPr lang="en-US" dirty="0"/>
          </a:p>
          <a:p>
            <a:r>
              <a:rPr lang="en-US" dirty="0"/>
              <a:t>Enables resources connected to different Azure Vnets within the same region to communicate with each other</a:t>
            </a:r>
          </a:p>
          <a:p>
            <a:endParaRPr lang="en-US" dirty="0"/>
          </a:p>
          <a:p>
            <a:r>
              <a:rPr lang="en-US" dirty="0"/>
              <a:t>https://docs.microsoft.com/en-us/azure/virtual-network/virtual-network-peering-overview?toc=%2fazure%2fnetworking%2ftoc.json</a:t>
            </a:r>
          </a:p>
          <a:p>
            <a:endParaRPr lang="en-US" dirty="0"/>
          </a:p>
          <a:p>
            <a:endParaRPr lang="en-US" dirty="0"/>
          </a:p>
          <a:p>
            <a:r>
              <a:rPr lang="en-US" dirty="0"/>
              <a:t>VPN Gateway</a:t>
            </a:r>
          </a:p>
          <a:p>
            <a:endParaRPr lang="en-US" dirty="0"/>
          </a:p>
          <a:p>
            <a:r>
              <a:rPr lang="en-US" dirty="0"/>
              <a:t>Enables resources connected to different Azure Vnets within different Azure region to communicate with each other</a:t>
            </a:r>
          </a:p>
          <a:p>
            <a:r>
              <a:rPr lang="en-US" dirty="0"/>
              <a:t>https://docs.microsoft.com/en-us/azure/vpn-gateway/vpn-gateway-howto-vnet-vnet-resource-manager-portal?toc=%2fazure%2fnetworking%2ftoc.json</a:t>
            </a:r>
          </a:p>
          <a:p>
            <a:endParaRPr lang="en-US" dirty="0"/>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4525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SQL MI is deployed into an isolated Vnet</a:t>
            </a:r>
          </a:p>
          <a:p>
            <a:pPr marL="171450" indent="-171450">
              <a:buFont typeface="Arial" panose="020B0604020202020204" pitchFamily="34" charset="0"/>
              <a:buChar char="•"/>
            </a:pPr>
            <a:r>
              <a:rPr lang="en-US" dirty="0"/>
              <a:t>Subnets are used to allow access to SQL MI</a:t>
            </a:r>
          </a:p>
          <a:p>
            <a:pPr marL="171450" indent="-171450">
              <a:buFont typeface="Arial" panose="020B0604020202020204" pitchFamily="34" charset="0"/>
              <a:buChar char="•"/>
            </a:pPr>
            <a:r>
              <a:rPr lang="en-US" dirty="0"/>
              <a:t>On-premises access can be granted through ExpressRoute or a VPN Gateway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2014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9AC3FF-4992-4F28-82EC-7EB6D58CE1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3779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https://customers.microsoft.com/en-us/story/allscripts-partner-professional-services-azure</a:t>
            </a:r>
          </a:p>
          <a:p>
            <a:endParaRPr lang="en-US" dirty="0"/>
          </a:p>
        </p:txBody>
      </p:sp>
    </p:spTree>
    <p:extLst>
      <p:ext uri="{BB962C8B-B14F-4D97-AF65-F5344CB8AC3E}">
        <p14:creationId xmlns:p14="http://schemas.microsoft.com/office/powerpoint/2010/main" val="2512220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https://customers.microsoft.com/en-us/story/komatsu-australia-manufacturing-azure</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1269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u="sng" kern="1200" dirty="0">
                <a:solidFill>
                  <a:schemeClr val="tx1"/>
                </a:solidFill>
                <a:effectLst/>
                <a:latin typeface="+mn-lt"/>
                <a:ea typeface="+mn-ea"/>
                <a:cs typeface="+mn-cs"/>
              </a:rPr>
              <a:t>https://customers.microsoft.com/en-us/story/accuweather-partner-professional-services-azure</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E65B1E1-3BDA-4523-8E4F-9C19D6D3CE6B}" type="slidenum">
              <a:rPr lang="en-US" smtClean="0"/>
              <a:t>9</a:t>
            </a:fld>
            <a:endParaRPr lang="en-US"/>
          </a:p>
        </p:txBody>
      </p:sp>
    </p:spTree>
    <p:extLst>
      <p:ext uri="{BB962C8B-B14F-4D97-AF65-F5344CB8AC3E}">
        <p14:creationId xmlns:p14="http://schemas.microsoft.com/office/powerpoint/2010/main" val="2114308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1510">
              <a:lnSpc>
                <a:spcPct val="90000"/>
              </a:lnSpc>
              <a:spcAft>
                <a:spcPts val="343"/>
              </a:spcAft>
              <a:defRPr/>
            </a:pPr>
            <a:r>
              <a:rPr lang="en-US" dirty="0">
                <a:hlinkClick r:id="rId3"/>
              </a:rPr>
              <a:t>https://customers.microsoft.com/en-us/story/paychex-azure-sql-database-us</a:t>
            </a:r>
            <a:endParaRPr lang="en-US" dirty="0"/>
          </a:p>
          <a:p>
            <a:pPr defTabSz="941510">
              <a:lnSpc>
                <a:spcPct val="90000"/>
              </a:lnSpc>
              <a:spcAft>
                <a:spcPts val="343"/>
              </a:spcAft>
              <a:defRPr/>
            </a:pPr>
            <a:endParaRPr lang="en-US" sz="1200" b="0" i="0" u="none" strike="noStrike" kern="1200" dirty="0">
              <a:solidFill>
                <a:schemeClr val="tx1"/>
              </a:solidFill>
              <a:effectLs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070278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Managed instance is a new deployment option of Azure SQL Database, providing near 100% compatibility with the latest SQL Server on-premises (Enterprise Edition) Database Engine.</a:t>
            </a:r>
          </a:p>
          <a:p>
            <a:pPr marL="171450" indent="-171450">
              <a:buFont typeface="Arial" panose="020B0604020202020204" pitchFamily="34" charset="0"/>
              <a:buChar char="•"/>
            </a:pPr>
            <a:r>
              <a:rPr lang="en-US" dirty="0"/>
              <a:t>Provides a native virtual network (VNet) implementation that addresses common security concerns, and a business model favorable for on-premises SQL Server customers.</a:t>
            </a:r>
          </a:p>
          <a:p>
            <a:pPr marL="171450" indent="-171450">
              <a:buFont typeface="Arial" panose="020B0604020202020204" pitchFamily="34" charset="0"/>
              <a:buChar char="•"/>
            </a:pPr>
            <a:r>
              <a:rPr lang="en-US" dirty="0"/>
              <a:t>The managed instance deployment model allows existing SQL Server customers to lift and shift their on-premises applications to the cloud with minimal application and database changes.</a:t>
            </a:r>
          </a:p>
          <a:p>
            <a:pPr marL="171450" indent="-171450">
              <a:buFont typeface="Arial" panose="020B0604020202020204" pitchFamily="34" charset="0"/>
              <a:buChar char="•"/>
            </a:pPr>
            <a:r>
              <a:rPr lang="en-US" dirty="0"/>
              <a:t>At the same time, the managed instance deployment option preserves all PaaS capabilities (automatic patching and version updates, automated backups, high-availability ), that drastically reduces management overhead and TCO.</a:t>
            </a:r>
          </a:p>
          <a:p>
            <a:pPr marL="171450" indent="-171450">
              <a:buFont typeface="Arial" panose="020B0604020202020204" pitchFamily="34" charset="0"/>
              <a:buChar char="•"/>
            </a:pPr>
            <a:r>
              <a:rPr lang="en-US" dirty="0"/>
              <a:t>Adds features that are not available in Azure SQL Database, such as cross-database queries, linked servers, CLR modules, and Service Broker.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8/21/2019 12:47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773849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Serverless currently falls within GP &gt; Single &gt; Gen5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3E91B-0691-4B67-8A98-0307ED341CD0}"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4163106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emf"/><Relationship Id="rId1" Type="http://schemas.openxmlformats.org/officeDocument/2006/relationships/slideMaster" Target="../slideMasters/slideMaster8.xml"/><Relationship Id="rId4" Type="http://schemas.openxmlformats.org/officeDocument/2006/relationships/image" Target="../media/image36.png"/></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8.xml"/><Relationship Id="rId4" Type="http://schemas.openxmlformats.org/officeDocument/2006/relationships/image" Target="../media/image39.jp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Master" Target="../slideMasters/slideMaster7.xml"/><Relationship Id="rId4"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Master" Target="../slideMasters/slideMaster7.xml"/><Relationship Id="rId4" Type="http://schemas.openxmlformats.org/officeDocument/2006/relationships/image" Target="../media/image31.jp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46ACC-00F9-4D70-B422-790ECFA24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82204D-2DAE-4AB5-9B05-3899283AB5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921EC89-F3BC-4E4B-8564-29EB0556F7F1}"/>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5" name="Footer Placeholder 4">
            <a:extLst>
              <a:ext uri="{FF2B5EF4-FFF2-40B4-BE49-F238E27FC236}">
                <a16:creationId xmlns:a16="http://schemas.microsoft.com/office/drawing/2014/main" id="{77168E04-5ED4-42E1-9B4A-BC31627AE8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7C54C-FFC4-4947-B9A5-13EA82EDB99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844616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DBCA0-88D0-4544-A6FC-B5A882AD6D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5A924A-83DC-4361-A995-0386E26B53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26B8C3-5861-4161-99F7-75BA00F554F4}"/>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5" name="Footer Placeholder 4">
            <a:extLst>
              <a:ext uri="{FF2B5EF4-FFF2-40B4-BE49-F238E27FC236}">
                <a16:creationId xmlns:a16="http://schemas.microsoft.com/office/drawing/2014/main" id="{0D9EBD45-4494-4E33-B0F1-C6FFAEEADE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9C5CD-0DFE-4FB5-BD21-9F1A479B194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60919912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06643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927267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84202" y="585790"/>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2" y="2913428"/>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479695" y="0"/>
            <a:ext cx="6712307" cy="6858000"/>
          </a:xfrm>
          <a:prstGeom prst="rect">
            <a:avLst/>
          </a:prstGeom>
        </p:spPr>
      </p:pic>
    </p:spTree>
    <p:extLst>
      <p:ext uri="{BB962C8B-B14F-4D97-AF65-F5344CB8AC3E}">
        <p14:creationId xmlns:p14="http://schemas.microsoft.com/office/powerpoint/2010/main" val="245336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D8699408-0936-41F4-8656-48EC35288DAB}"/>
              </a:ext>
            </a:extLst>
          </p:cNvPr>
          <p:cNvSpPr>
            <a:spLocks noGrp="1"/>
          </p:cNvSpPr>
          <p:nvPr>
            <p:ph type="body" sz="quarter" idx="13" hasCustomPrompt="1"/>
          </p:nvPr>
        </p:nvSpPr>
        <p:spPr>
          <a:xfrm>
            <a:off x="8408990" y="589607"/>
            <a:ext cx="3200400" cy="307804"/>
          </a:xfrm>
        </p:spPr>
        <p:txBody>
          <a:bodyPr lIns="0" tIns="0" rIns="0" bIns="0"/>
          <a:lstStyle>
            <a:lvl1pPr marL="0" indent="0" algn="r">
              <a:buNone/>
              <a:defRPr sz="2000">
                <a:latin typeface="+mn-lt"/>
              </a:defRPr>
            </a:lvl1pPr>
            <a:lvl2pPr marL="342768" indent="0">
              <a:buNone/>
              <a:defRPr sz="2000"/>
            </a:lvl2pPr>
            <a:lvl3pPr marL="571281" indent="0">
              <a:buNone/>
              <a:defRPr sz="2000"/>
            </a:lvl3pPr>
            <a:lvl4pPr marL="799792" indent="0">
              <a:buNone/>
              <a:defRPr sz="2000"/>
            </a:lvl4pPr>
            <a:lvl5pPr marL="1028304" indent="0">
              <a:buNone/>
              <a:defRPr sz="2000"/>
            </a:lvl5pPr>
          </a:lstStyle>
          <a:p>
            <a:pPr lvl="0"/>
            <a:r>
              <a:rPr lang="en-US"/>
              <a:t>Session code</a:t>
            </a:r>
          </a:p>
        </p:txBody>
      </p:sp>
    </p:spTree>
    <p:extLst>
      <p:ext uri="{BB962C8B-B14F-4D97-AF65-F5344CB8AC3E}">
        <p14:creationId xmlns:p14="http://schemas.microsoft.com/office/powerpoint/2010/main" val="2719225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1605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51162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2786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n-lt"/>
                <a:cs typeface="Segoe UI" panose="020B0502040204020203" pitchFamily="34" charset="0"/>
              </a:defRPr>
            </a:lvl1pPr>
            <a:lvl2pPr marL="255490" indent="0">
              <a:buFont typeface="Wingdings" panose="05000000000000000000" pitchFamily="2" charset="2"/>
              <a:buNone/>
              <a:defRPr sz="2000" b="0">
                <a:latin typeface="+mn-lt"/>
              </a:defRPr>
            </a:lvl2pPr>
            <a:lvl3pPr marL="450677" indent="0">
              <a:buFont typeface="Wingdings" panose="05000000000000000000" pitchFamily="2" charset="2"/>
              <a:buNone/>
              <a:tabLst/>
              <a:defRPr sz="1600" b="0">
                <a:latin typeface="+mn-lt"/>
              </a:defRPr>
            </a:lvl3pPr>
            <a:lvl4pPr marL="652212" indent="0">
              <a:buFont typeface="Wingdings" panose="05000000000000000000" pitchFamily="2" charset="2"/>
              <a:buNone/>
              <a:defRPr sz="1400" b="0">
                <a:latin typeface="+mn-lt"/>
              </a:defRPr>
            </a:lvl4pPr>
            <a:lvl5pPr marL="853747"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467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9225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17459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758C2D-B800-4B31-9FE5-E7A774545F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255E330-CD8A-4E4F-B00D-CDAAFAEA1E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0CDBC-3C08-4E88-BE01-422843B7C698}"/>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5" name="Footer Placeholder 4">
            <a:extLst>
              <a:ext uri="{FF2B5EF4-FFF2-40B4-BE49-F238E27FC236}">
                <a16:creationId xmlns:a16="http://schemas.microsoft.com/office/drawing/2014/main" id="{ECD0C298-2799-4191-BA21-A1E3D90CB7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D713-0AC2-4AB8-823A-813E3D55CC56}"/>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9662030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8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77285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24933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96527"/>
            <a:ext cx="4163125" cy="861803"/>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8"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8"/>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4"/>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46365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4"/>
            <a:ext cx="4159950" cy="110812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31326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03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4650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0235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16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7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102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04090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58921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079618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551479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8383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dar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1544368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2"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369353"/>
          </a:xfrm>
        </p:spPr>
        <p:txBody>
          <a:bodyPr/>
          <a:lstStyle>
            <a:lvl1pPr marL="0" indent="0" algn="l">
              <a:buNone/>
              <a:defRPr sz="2400" b="1" i="0" spc="-60" baseline="0">
                <a:latin typeface="Segoe UI Semibold" charset="0"/>
                <a:ea typeface="Segoe UI Semibold" charset="0"/>
                <a:cs typeface="Segoe UI Semibold" charset="0"/>
              </a:defRPr>
            </a:lvl1pPr>
            <a:lvl2pPr marL="457025" indent="0" algn="ctr">
              <a:buNone/>
              <a:defRPr sz="2000"/>
            </a:lvl2pPr>
            <a:lvl3pPr marL="914049" indent="0" algn="ctr">
              <a:buNone/>
              <a:defRPr sz="1800"/>
            </a:lvl3pPr>
            <a:lvl4pPr marL="1371074" indent="0" algn="ctr">
              <a:buNone/>
              <a:defRPr sz="1600"/>
            </a:lvl4pPr>
            <a:lvl5pPr marL="1828098" indent="0" algn="ctr">
              <a:buNone/>
              <a:defRPr sz="1600"/>
            </a:lvl5pPr>
            <a:lvl6pPr marL="2285122" indent="0" algn="ctr">
              <a:buNone/>
              <a:defRPr sz="1600"/>
            </a:lvl6pPr>
            <a:lvl7pPr marL="2742147" indent="0" algn="ctr">
              <a:buNone/>
              <a:defRPr sz="1600"/>
            </a:lvl7pPr>
            <a:lvl8pPr marL="3199171" indent="0" algn="ctr">
              <a:buNone/>
              <a:defRPr sz="1600"/>
            </a:lvl8pPr>
            <a:lvl9pPr marL="3656195" indent="0" algn="ctr">
              <a:buNone/>
              <a:defRPr sz="1600"/>
            </a:lvl9pPr>
          </a:lstStyle>
          <a:p>
            <a:r>
              <a:rPr lang="en-US"/>
              <a:t>Click to edit Master subtitle style</a:t>
            </a:r>
          </a:p>
        </p:txBody>
      </p:sp>
    </p:spTree>
    <p:extLst>
      <p:ext uri="{BB962C8B-B14F-4D97-AF65-F5344CB8AC3E}">
        <p14:creationId xmlns:p14="http://schemas.microsoft.com/office/powerpoint/2010/main" val="186105885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6F6C74C-D2EA-44BA-AE4C-B408FFE6C35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94806331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5166092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6F6C74C-D2EA-44BA-AE4C-B408FFE6C35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163113013"/>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F6C74C-D2EA-44BA-AE4C-B408FFE6C35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7061348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435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6F6C74C-D2EA-44BA-AE4C-B408FFE6C35F}" type="datetimeFigureOut">
              <a:rPr lang="en-US" smtClean="0"/>
              <a:t>8/21/2019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62925091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F6C74C-D2EA-44BA-AE4C-B408FFE6C35F}" type="datetimeFigureOut">
              <a:rPr lang="en-US" smtClean="0"/>
              <a:t>8/21/2019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3088681480"/>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F6C74C-D2EA-44BA-AE4C-B408FFE6C35F}" type="datetimeFigureOut">
              <a:rPr lang="en-US" smtClean="0"/>
              <a:t>8/21/2019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5299233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55623895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6F6C74C-D2EA-44BA-AE4C-B408FFE6C35F}" type="datetimeFigureOut">
              <a:rPr lang="en-US" smtClean="0"/>
              <a:t>8/21/2019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9959598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2288019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6F6C74C-D2EA-44BA-AE4C-B408FFE6C35F}" type="datetimeFigureOut">
              <a:rPr lang="en-US" smtClean="0"/>
              <a:t>8/21/2019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4ACDB-04D8-4580-A866-281667270B72}" type="slidenum">
              <a:rPr lang="en-US" smtClean="0"/>
              <a:t>‹#›</a:t>
            </a:fld>
            <a:endParaRPr lang="en-US"/>
          </a:p>
        </p:txBody>
      </p:sp>
    </p:spTree>
    <p:extLst>
      <p:ext uri="{BB962C8B-B14F-4D97-AF65-F5344CB8AC3E}">
        <p14:creationId xmlns:p14="http://schemas.microsoft.com/office/powerpoint/2010/main" val="28839832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6259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4242058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5598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49827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51AA2-80B0-4A9D-B328-58DE57EFBF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39FEF49-162D-412A-87B3-A9F0EA1089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01D64A-F3C2-4020-A239-A20FED24B694}"/>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5" name="Footer Placeholder 4">
            <a:extLst>
              <a:ext uri="{FF2B5EF4-FFF2-40B4-BE49-F238E27FC236}">
                <a16:creationId xmlns:a16="http://schemas.microsoft.com/office/drawing/2014/main" id="{A7E0AB00-C504-4420-A89B-78417BC6F4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96817D-1537-48A1-9198-C8B42282057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9827028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A2296-4010-4FD2-AFC3-6B6205D0E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2C6E4-2A5D-4104-935A-B144F56C73A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DF441-AF1F-4EA6-A348-9FC958F5000C}"/>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5" name="Footer Placeholder 4">
            <a:extLst>
              <a:ext uri="{FF2B5EF4-FFF2-40B4-BE49-F238E27FC236}">
                <a16:creationId xmlns:a16="http://schemas.microsoft.com/office/drawing/2014/main" id="{74D1248D-DEF7-44D5-AE89-5BE84C09E2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F732-C742-428A-BE00-5C91A8D1720B}"/>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67305996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6A810-FA29-4175-8F5A-1C8318BA00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5E31A7-4EE9-412A-B092-FBD0ACC018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E6263B4-D281-4DA2-9A80-F092D4D2F71C}"/>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5" name="Footer Placeholder 4">
            <a:extLst>
              <a:ext uri="{FF2B5EF4-FFF2-40B4-BE49-F238E27FC236}">
                <a16:creationId xmlns:a16="http://schemas.microsoft.com/office/drawing/2014/main" id="{9E6840FE-62C8-471E-B45B-2A570BFC6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4CD418-6DB7-4D3E-AFB0-A2F3E9B478BC}"/>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26555664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208DC-8811-4015-BFC3-D88A4E702E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88353-DDC8-45C2-AB4B-39F8EF31DBE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71176-6D86-4C89-ABF6-F2759C3143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AFA3F3-B09A-4E13-87BC-28BE5E659538}"/>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6" name="Footer Placeholder 5">
            <a:extLst>
              <a:ext uri="{FF2B5EF4-FFF2-40B4-BE49-F238E27FC236}">
                <a16:creationId xmlns:a16="http://schemas.microsoft.com/office/drawing/2014/main" id="{9334584A-EA29-4E74-BA02-A6BA44C4C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703B8-AF01-4370-84DD-A57153914831}"/>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57242398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03939-467E-42D5-A3E3-2DBE3181BC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A127C-8775-4F49-A106-B63A653788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D4A118D-BF65-4A5C-B08F-2BC5297F7AA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F544C13-679D-471E-AD7F-DA75D37993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9661213-A0C6-49CF-AC38-1985B1E302D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EB2515-835B-4600-AC99-5C7D741329BB}"/>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8" name="Footer Placeholder 7">
            <a:extLst>
              <a:ext uri="{FF2B5EF4-FFF2-40B4-BE49-F238E27FC236}">
                <a16:creationId xmlns:a16="http://schemas.microsoft.com/office/drawing/2014/main" id="{55906681-BB1F-4792-BC55-E753B536371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18E961-655A-4C40-B387-E4C8C546BE7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108240472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1685E-2D7F-4B06-BBE0-51554D9AB4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8F9DC3A-07E9-4BBE-AE22-46A61144C99D}"/>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4" name="Footer Placeholder 3">
            <a:extLst>
              <a:ext uri="{FF2B5EF4-FFF2-40B4-BE49-F238E27FC236}">
                <a16:creationId xmlns:a16="http://schemas.microsoft.com/office/drawing/2014/main" id="{AFA6CDD2-116E-4E8E-869B-48BBD61AA3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51E4BE-DF10-498F-8D8C-F26B14C914FF}"/>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1903113568"/>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4A3C44-9664-4005-BA29-A90F9B1D3327}"/>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3" name="Footer Placeholder 2">
            <a:extLst>
              <a:ext uri="{FF2B5EF4-FFF2-40B4-BE49-F238E27FC236}">
                <a16:creationId xmlns:a16="http://schemas.microsoft.com/office/drawing/2014/main" id="{13CA152A-ABC9-4AB6-A7EF-92C285088D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E9B28E-9066-43A6-AE37-C07E8F0BAEA0}"/>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3705028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D43C7-B499-4F0A-A2D0-1A0867B560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F3E9C6-A8C7-410A-8913-21313A8AB8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F4CB9C-E8BC-472F-8EE2-35AF07B8B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42336C9-A2E5-410F-8D28-17C6328C91F6}"/>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6" name="Footer Placeholder 5">
            <a:extLst>
              <a:ext uri="{FF2B5EF4-FFF2-40B4-BE49-F238E27FC236}">
                <a16:creationId xmlns:a16="http://schemas.microsoft.com/office/drawing/2014/main" id="{2A83BF97-45BD-47F9-ACEE-34C8364C9C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4E9570-1A97-4EE7-885E-F84553D997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86933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F976-4402-46CA-BAAB-476697520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455ABC0-D477-44EC-97E7-BB4B68F09A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4F1B7D-32B8-4B82-BFBF-6523E5E47B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0C73C20-CBDA-49D6-8FD9-57CFD3545C08}"/>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6" name="Footer Placeholder 5">
            <a:extLst>
              <a:ext uri="{FF2B5EF4-FFF2-40B4-BE49-F238E27FC236}">
                <a16:creationId xmlns:a16="http://schemas.microsoft.com/office/drawing/2014/main" id="{FF164266-4D44-4225-A0DF-15364D6759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BF5B5C-A3BA-402A-98AF-6D9B7727289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21144265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4DDE1-7749-4852-8030-3AD3550BFA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A6421A-1F13-4A36-8059-4853A30466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C4F5AC-3794-4EF8-9156-323A4FB2DEFC}"/>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5" name="Footer Placeholder 4">
            <a:extLst>
              <a:ext uri="{FF2B5EF4-FFF2-40B4-BE49-F238E27FC236}">
                <a16:creationId xmlns:a16="http://schemas.microsoft.com/office/drawing/2014/main" id="{BB9A62D0-E120-4505-8F19-90A485FD1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BF291-7EBD-4F52-A9EC-A58539237257}"/>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30676903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8428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8E94CD-58E0-4B8C-8441-817BA8293D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36A1FD6-7F1F-4ADA-B44B-F30BE3E6217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040A40-989B-4B9B-817C-47C299B7B650}"/>
              </a:ext>
            </a:extLst>
          </p:cNvPr>
          <p:cNvSpPr>
            <a:spLocks noGrp="1"/>
          </p:cNvSpPr>
          <p:nvPr>
            <p:ph type="dt" sz="half" idx="10"/>
          </p:nvPr>
        </p:nvSpPr>
        <p:spPr/>
        <p:txBody>
          <a:bodyPr/>
          <a:lstStyle/>
          <a:p>
            <a:fld id="{1A1ED84D-E2A5-4345-BBF1-5EFBBB176F5D}" type="datetimeFigureOut">
              <a:rPr lang="en-US" smtClean="0"/>
              <a:t>8/21/2019</a:t>
            </a:fld>
            <a:endParaRPr lang="en-US"/>
          </a:p>
        </p:txBody>
      </p:sp>
      <p:sp>
        <p:nvSpPr>
          <p:cNvPr id="5" name="Footer Placeholder 4">
            <a:extLst>
              <a:ext uri="{FF2B5EF4-FFF2-40B4-BE49-F238E27FC236}">
                <a16:creationId xmlns:a16="http://schemas.microsoft.com/office/drawing/2014/main" id="{4FD50646-8B0D-4163-A3E6-71F5C010F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852C26-9423-4090-97B8-210CA22ED9B8}"/>
              </a:ext>
            </a:extLst>
          </p:cNvPr>
          <p:cNvSpPr>
            <a:spLocks noGrp="1"/>
          </p:cNvSpPr>
          <p:nvPr>
            <p:ph type="sldNum" sz="quarter" idx="12"/>
          </p:nvPr>
        </p:nvSpPr>
        <p:spPr/>
        <p:txBody>
          <a:bodyPr/>
          <a:lstStyle/>
          <a:p>
            <a:fld id="{C8A1493A-BF54-4AFA-881A-1E49BE1AB1F5}" type="slidenum">
              <a:rPr lang="en-US" smtClean="0"/>
              <a:t>‹#›</a:t>
            </a:fld>
            <a:endParaRPr lang="en-US"/>
          </a:p>
        </p:txBody>
      </p:sp>
    </p:spTree>
    <p:extLst>
      <p:ext uri="{BB962C8B-B14F-4D97-AF65-F5344CB8AC3E}">
        <p14:creationId xmlns:p14="http://schemas.microsoft.com/office/powerpoint/2010/main" val="22127311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8666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1082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08140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0959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378F8-1EFF-462C-9A77-C57D725028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5AF50-6021-498D-8669-E963FDE157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3F3ED2-3E3E-43F3-98A7-12FBC4C59F65}"/>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5" name="Footer Placeholder 4">
            <a:extLst>
              <a:ext uri="{FF2B5EF4-FFF2-40B4-BE49-F238E27FC236}">
                <a16:creationId xmlns:a16="http://schemas.microsoft.com/office/drawing/2014/main" id="{DC4E34B5-074B-444E-BD05-4D556E2F7B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85C21C-6041-4455-A12A-8B19BE99E11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5055854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147641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707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78437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8377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234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597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2012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1985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738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66593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F3A7-F6BC-4C96-85DA-6B6B31B1E6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A3D109-C961-4D34-ACBB-D556AABBB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1336DE7-22A3-41D2-8AD5-47F2158BF939}"/>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5" name="Footer Placeholder 4">
            <a:extLst>
              <a:ext uri="{FF2B5EF4-FFF2-40B4-BE49-F238E27FC236}">
                <a16:creationId xmlns:a16="http://schemas.microsoft.com/office/drawing/2014/main" id="{BEEE5565-F633-4E5F-9EBF-CB814EB7FD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993D5-A01F-4E43-BF2D-F40E6725734A}"/>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7614344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70742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27396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3057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8011117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71207690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5245203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9733563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331205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51203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9422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E9A67-E5C8-4A05-A076-B6C192C4B3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0797FF-8C10-461E-9F57-2F6DEEEEF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7A5B19-F6F3-4B4D-8BE3-3AC719AD35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3E907D-A038-4737-838A-07C19C129831}"/>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6" name="Footer Placeholder 5">
            <a:extLst>
              <a:ext uri="{FF2B5EF4-FFF2-40B4-BE49-F238E27FC236}">
                <a16:creationId xmlns:a16="http://schemas.microsoft.com/office/drawing/2014/main" id="{42BC3CC2-8BD1-4F95-BF02-728DADE2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66C37E-EF02-45BE-909B-726B3F41F3BE}"/>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8619165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775648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899087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9417194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819776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89958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662548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026662031"/>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51957783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06423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984324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04FBF-E9C0-4634-9A8D-7586F1FC84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D0A315-D40B-4017-9BED-9394C8FB87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9F5899-034D-4C0C-B6CF-982073BF6D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8783423-60E0-47F4-8C54-1364DBA9D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7E7168-C1E2-4991-B43E-9C57284334B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57EB92-4B1C-44AD-AB13-A6E0843CAB09}"/>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8" name="Footer Placeholder 7">
            <a:extLst>
              <a:ext uri="{FF2B5EF4-FFF2-40B4-BE49-F238E27FC236}">
                <a16:creationId xmlns:a16="http://schemas.microsoft.com/office/drawing/2014/main" id="{6906D78A-17E4-4F2C-B369-BCFDA4C998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BD130C-C195-4651-AC16-50D472ED03D4}"/>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35433219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9219831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1723422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223718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994219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57255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901214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26260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04647678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983143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807709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37CA7-1870-4CBD-8B18-C44F4411F1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494A2F-87D1-4F36-8823-1A74C615667A}"/>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4" name="Footer Placeholder 3">
            <a:extLst>
              <a:ext uri="{FF2B5EF4-FFF2-40B4-BE49-F238E27FC236}">
                <a16:creationId xmlns:a16="http://schemas.microsoft.com/office/drawing/2014/main" id="{752A31E2-C451-47D7-B8AD-23829EC94F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ABA4958-EDB1-4020-91E0-7CD660048EF7}"/>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3995030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3977277"/>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307834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941295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79779126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439122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426852694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779270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661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27717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4872191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158351-AC94-4202-86D4-963DF43DCF72}"/>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3" name="Footer Placeholder 2">
            <a:extLst>
              <a:ext uri="{FF2B5EF4-FFF2-40B4-BE49-F238E27FC236}">
                <a16:creationId xmlns:a16="http://schemas.microsoft.com/office/drawing/2014/main" id="{05AA06A1-0A04-4D06-BE8C-E150BADE68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F46594-BBBD-4499-A15F-20ADEFACA945}"/>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10539568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161938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271350554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14061500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284000841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55375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7035235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85737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Placeholder 136"/>
          <p:cNvSpPr>
            <a:spLocks noGrp="1"/>
          </p:cNvSpPr>
          <p:nvPr>
            <p:ph type="body" sz="quarter" idx="28"/>
          </p:nvPr>
        </p:nvSpPr>
        <p:spPr>
          <a:xfrm>
            <a:off x="10114929" y="6336145"/>
            <a:ext cx="847522"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5"/>
          </p:nvPr>
        </p:nvSpPr>
        <p:spPr>
          <a:xfrm>
            <a:off x="11021291" y="6326909"/>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43" name="Straight Connector 42"/>
          <p:cNvCxnSpPr/>
          <p:nvPr userDrawn="1"/>
        </p:nvCxnSpPr>
        <p:spPr>
          <a:xfrm>
            <a:off x="9866745"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3" name="Text Placeholder 136"/>
          <p:cNvSpPr>
            <a:spLocks noGrp="1"/>
          </p:cNvSpPr>
          <p:nvPr>
            <p:ph type="body" sz="quarter" idx="29"/>
          </p:nvPr>
        </p:nvSpPr>
        <p:spPr>
          <a:xfrm>
            <a:off x="8547902"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0" name="Text Placeholder 136"/>
          <p:cNvSpPr>
            <a:spLocks noGrp="1"/>
          </p:cNvSpPr>
          <p:nvPr>
            <p:ph type="body" sz="quarter" idx="31"/>
          </p:nvPr>
        </p:nvSpPr>
        <p:spPr>
          <a:xfrm>
            <a:off x="7245174"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2" name="Text Placeholder 136"/>
          <p:cNvSpPr>
            <a:spLocks noGrp="1"/>
          </p:cNvSpPr>
          <p:nvPr>
            <p:ph type="body" sz="quarter" idx="32"/>
          </p:nvPr>
        </p:nvSpPr>
        <p:spPr>
          <a:xfrm>
            <a:off x="5947185" y="6177833"/>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3" name="Text Placeholder 136"/>
          <p:cNvSpPr>
            <a:spLocks noGrp="1"/>
          </p:cNvSpPr>
          <p:nvPr>
            <p:ph type="body" sz="quarter" idx="33"/>
          </p:nvPr>
        </p:nvSpPr>
        <p:spPr>
          <a:xfrm>
            <a:off x="4425813"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4"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5" name="TextBox 3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36" name="TextBox 35"/>
          <p:cNvSpPr txBox="1"/>
          <p:nvPr userDrawn="1"/>
        </p:nvSpPr>
        <p:spPr>
          <a:xfrm>
            <a:off x="4420996"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7" name="TextBox 36"/>
          <p:cNvSpPr txBox="1"/>
          <p:nvPr userDrawn="1"/>
        </p:nvSpPr>
        <p:spPr>
          <a:xfrm>
            <a:off x="5947185"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8" name="TextBox 37"/>
          <p:cNvSpPr txBox="1"/>
          <p:nvPr userDrawn="1"/>
        </p:nvSpPr>
        <p:spPr>
          <a:xfrm>
            <a:off x="7229059"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0" name="TextBox 39"/>
          <p:cNvSpPr txBox="1"/>
          <p:nvPr userDrawn="1"/>
        </p:nvSpPr>
        <p:spPr>
          <a:xfrm>
            <a:off x="8547902" y="5924360"/>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Tree>
    <p:extLst>
      <p:ext uri="{BB962C8B-B14F-4D97-AF65-F5344CB8AC3E}">
        <p14:creationId xmlns:p14="http://schemas.microsoft.com/office/powerpoint/2010/main" val="13169209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p:cNvSpPr>
            <a:spLocks noGrp="1"/>
          </p:cNvSpPr>
          <p:nvPr>
            <p:ph type="ctrTitle"/>
          </p:nvPr>
        </p:nvSpPr>
        <p:spPr>
          <a:xfrm>
            <a:off x="502680"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4341091" y="3404879"/>
            <a:ext cx="7234611" cy="2065292"/>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sp>
        <p:nvSpPr>
          <p:cNvPr id="30"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31" name="Straight Connector 30"/>
          <p:cNvCxnSpPr/>
          <p:nvPr userDrawn="1"/>
        </p:nvCxnSpPr>
        <p:spPr>
          <a:xfrm>
            <a:off x="10523449" y="591423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36" name="Text Placeholder 136"/>
          <p:cNvSpPr>
            <a:spLocks noGrp="1"/>
          </p:cNvSpPr>
          <p:nvPr>
            <p:ph type="body" sz="quarter" idx="29"/>
          </p:nvPr>
        </p:nvSpPr>
        <p:spPr>
          <a:xfrm>
            <a:off x="9156939" y="6181250"/>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7"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508041"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46" name="TextBox 45"/>
          <p:cNvSpPr txBox="1"/>
          <p:nvPr userDrawn="1"/>
        </p:nvSpPr>
        <p:spPr>
          <a:xfrm>
            <a:off x="4320162"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47" name="TextBox 46"/>
          <p:cNvSpPr txBox="1"/>
          <p:nvPr userDrawn="1"/>
        </p:nvSpPr>
        <p:spPr>
          <a:xfrm>
            <a:off x="5846351"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48" name="TextBox 47"/>
          <p:cNvSpPr txBox="1"/>
          <p:nvPr userDrawn="1"/>
        </p:nvSpPr>
        <p:spPr>
          <a:xfrm>
            <a:off x="6970278"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49" name="TextBox 48"/>
          <p:cNvSpPr txBox="1"/>
          <p:nvPr userDrawn="1"/>
        </p:nvSpPr>
        <p:spPr>
          <a:xfrm>
            <a:off x="9156939" y="5924359"/>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Business Need</a:t>
            </a:r>
          </a:p>
        </p:txBody>
      </p:sp>
      <p:sp>
        <p:nvSpPr>
          <p:cNvPr id="50"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1" name="TextBox 50"/>
          <p:cNvSpPr txBox="1"/>
          <p:nvPr userDrawn="1"/>
        </p:nvSpPr>
        <p:spPr>
          <a:xfrm>
            <a:off x="8093172" y="5917794"/>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9703139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5" y="-4979"/>
            <a:ext cx="6273925" cy="5684621"/>
          </a:xfrm>
          <a:prstGeom prst="rect">
            <a:avLst/>
          </a:prstGeom>
        </p:spPr>
      </p:pic>
      <p:sp>
        <p:nvSpPr>
          <p:cNvPr id="20" name="Picture Placeholder 144"/>
          <p:cNvSpPr>
            <a:spLocks noGrp="1"/>
          </p:cNvSpPr>
          <p:nvPr>
            <p:ph type="pic" sz="quarter" idx="20" hasCustomPrompt="1"/>
          </p:nvPr>
        </p:nvSpPr>
        <p:spPr>
          <a:xfrm>
            <a:off x="5918075" y="0"/>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6" y="851200"/>
            <a:ext cx="4699724" cy="1043599"/>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3"/>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 Placeholder 136"/>
          <p:cNvSpPr>
            <a:spLocks noGrp="1"/>
          </p:cNvSpPr>
          <p:nvPr>
            <p:ph type="body" sz="quarter" idx="35"/>
          </p:nvPr>
        </p:nvSpPr>
        <p:spPr>
          <a:xfrm>
            <a:off x="10933315" y="6301905"/>
            <a:ext cx="840508" cy="382948"/>
          </a:xfrm>
          <a:prstGeom prst="rect">
            <a:avLst/>
          </a:prstGeom>
        </p:spPr>
        <p:txBody>
          <a:bodyPr lIns="0" tIns="0" rIns="0" bIns="0">
            <a:noAutofit/>
          </a:bodyPr>
          <a:lstStyle>
            <a:lvl1pPr marL="0" marR="0" indent="0" algn="ctr" defTabSz="914400"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cxnSp>
        <p:nvCxnSpPr>
          <p:cNvPr id="27" name="Straight Connector 26"/>
          <p:cNvCxnSpPr/>
          <p:nvPr userDrawn="1"/>
        </p:nvCxnSpPr>
        <p:spPr>
          <a:xfrm>
            <a:off x="10523604" y="5930900"/>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8" y="5884716"/>
            <a:ext cx="2064635"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3" y="6181251"/>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1" y="6177833"/>
            <a:ext cx="87981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1" y="6181251"/>
            <a:ext cx="1498693"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60" name="TextBox 59"/>
          <p:cNvSpPr txBox="1"/>
          <p:nvPr userDrawn="1"/>
        </p:nvSpPr>
        <p:spPr>
          <a:xfrm>
            <a:off x="3197994" y="5916409"/>
            <a:ext cx="1487548"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010115" y="5922948"/>
            <a:ext cx="1247049" cy="155299"/>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6536304" y="5914231"/>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7660231" y="5914998"/>
            <a:ext cx="988642" cy="153888"/>
          </a:xfrm>
          <a:prstGeom prst="rect">
            <a:avLst/>
          </a:prstGeom>
          <a:noFill/>
        </p:spPr>
        <p:txBody>
          <a:bodyPr wrap="square" lIns="0" tIns="0" rIns="0" bIns="0"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7" y="6184047"/>
            <a:ext cx="805425"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Tree>
    <p:extLst>
      <p:ext uri="{BB962C8B-B14F-4D97-AF65-F5344CB8AC3E}">
        <p14:creationId xmlns:p14="http://schemas.microsoft.com/office/powerpoint/2010/main" val="3859244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9E57F-C73C-47B4-B6E7-F205176653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11336-659C-4219-8966-E06FEA7DEC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6E4D12-0239-4C0A-A2B9-2208D9D28B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0D9B3D-3005-40A0-AC02-372B92D4A90F}"/>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6" name="Footer Placeholder 5">
            <a:extLst>
              <a:ext uri="{FF2B5EF4-FFF2-40B4-BE49-F238E27FC236}">
                <a16:creationId xmlns:a16="http://schemas.microsoft.com/office/drawing/2014/main" id="{959C0891-27B6-4594-945F-F7C132ABB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A544FC-0A0F-4C95-BD01-7F85635D394F}"/>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21345887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4" strike="noStrike" spc="-49" baseline="0">
                <a:solidFill>
                  <a:schemeClr val="bg1"/>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4065929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6" y="0"/>
            <a:ext cx="8112955" cy="6858000"/>
          </a:xfrm>
          <a:blipFill>
            <a:blip r:embed="rId2"/>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23567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0"/>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6" strike="noStrike" spc="-49" baseline="0">
                <a:solidFill>
                  <a:schemeClr val="tx2"/>
                </a:solidFill>
              </a:defRPr>
            </a:lvl1pPr>
          </a:lstStyle>
          <a:p>
            <a:r>
              <a:rPr lang="en-US" dirty="0"/>
              <a:t>Microsoft 365</a:t>
            </a:r>
            <a:br>
              <a:rPr lang="en-US" dirty="0"/>
            </a:br>
            <a:r>
              <a:rPr lang="en-US" dirty="0"/>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2" y="3038882"/>
            <a:ext cx="3208011" cy="727892"/>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1986884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dirty="0"/>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1319214805"/>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244429863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9"/>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dirty="0"/>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6" y="941692"/>
            <a:ext cx="4885203" cy="3260896"/>
          </a:xfrm>
          <a:noFill/>
        </p:spPr>
        <p:txBody>
          <a:bodyPr vert="horz" wrap="square" lIns="0" tIns="0" rIns="0" bIns="0" rtlCol="0" anchor="t" anchorCtr="0">
            <a:noAutofit/>
          </a:bodyPr>
          <a:lstStyle>
            <a:lvl1pPr>
              <a:defRPr lang="en-US" sz="4704" spc="-49" baseline="0" dirty="0">
                <a:solidFill>
                  <a:schemeClr val="tx1"/>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201245645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6"/>
              </a:lnSpc>
              <a:defRPr sz="2745" baseline="0">
                <a:solidFill>
                  <a:schemeClr val="tx1"/>
                </a:solidFill>
              </a:defRPr>
            </a:lvl1pPr>
          </a:lstStyle>
          <a:p>
            <a:r>
              <a:rPr lang="en-US" dirty="0"/>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9508"/>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a:spcBef>
                <a:spcPts val="1200"/>
              </a:spcBef>
            </a:pPr>
            <a:r>
              <a:rPr lang="en-US" b="0" dirty="0">
                <a:solidFill>
                  <a:schemeClr val="tx2"/>
                </a:solidFill>
                <a:latin typeface="+mj-lt"/>
              </a:rPr>
              <a:t>Paragraph title Segoe UI </a:t>
            </a:r>
            <a:r>
              <a:rPr lang="en-US" b="0" dirty="0" err="1">
                <a:solidFill>
                  <a:schemeClr val="tx2"/>
                </a:solidFill>
                <a:latin typeface="+mj-lt"/>
              </a:rPr>
              <a:t>Semibold</a:t>
            </a:r>
            <a:r>
              <a:rPr lang="en-US" b="0" dirty="0">
                <a:solidFill>
                  <a:schemeClr val="tx2"/>
                </a:solidFill>
                <a:latin typeface="+mj-lt"/>
              </a:rPr>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a:p>
            <a:pPr lvl="1"/>
            <a:endParaRPr lang="en-US" dirty="0"/>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dirty="0"/>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a:t>
            </a:r>
            <a:endParaRPr lang="en-US" dirty="0">
              <a:solidFill>
                <a:srgbClr val="FFFFFF">
                  <a:lumMod val="65000"/>
                </a:srgbClr>
              </a:solidFill>
            </a:endParaRPr>
          </a:p>
        </p:txBody>
      </p:sp>
    </p:spTree>
    <p:extLst>
      <p:ext uri="{BB962C8B-B14F-4D97-AF65-F5344CB8AC3E}">
        <p14:creationId xmlns:p14="http://schemas.microsoft.com/office/powerpoint/2010/main" val="2606759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rgbClr val="008C7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chemeClr val="tx1"/>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dirty="0"/>
              <a:t>Paragraph title Segoe UI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42559082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4" strike="noStrike" spc="-49" baseline="0">
                <a:solidFill>
                  <a:schemeClr val="tx2"/>
                </a:solidFill>
              </a:defRPr>
            </a:lvl1pPr>
          </a:lstStyle>
          <a:p>
            <a:r>
              <a:rPr lang="en-US" dirty="0"/>
              <a:t>Microsoft 365</a:t>
            </a:r>
            <a:br>
              <a:rPr lang="en-US" dirty="0"/>
            </a:br>
            <a:r>
              <a:rPr lang="en-US" dirty="0"/>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1"/>
            </a:lvl3pPr>
            <a:lvl4pPr>
              <a:defRPr sz="1371"/>
            </a:lvl4pPr>
            <a:lvl5pPr>
              <a:defRPr sz="1028"/>
            </a:lvl5pPr>
          </a:lstStyle>
          <a:p>
            <a:pPr lvl="0"/>
            <a:r>
              <a:rPr lang="en-US" dirty="0"/>
              <a:t>Author name</a:t>
            </a:r>
          </a:p>
          <a:p>
            <a:pPr lvl="1"/>
            <a:r>
              <a:rPr lang="en-US" dirty="0"/>
              <a:t>Date</a:t>
            </a:r>
          </a:p>
        </p:txBody>
      </p:sp>
    </p:spTree>
    <p:extLst>
      <p:ext uri="{BB962C8B-B14F-4D97-AF65-F5344CB8AC3E}">
        <p14:creationId xmlns:p14="http://schemas.microsoft.com/office/powerpoint/2010/main" val="75900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dirty="0"/>
              <a:t>Author name</a:t>
            </a:r>
          </a:p>
          <a:p>
            <a:pPr lvl="1"/>
            <a:r>
              <a:rPr lang="en-US" dirty="0"/>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accent5"/>
                </a:solidFill>
              </a:defRPr>
            </a:lvl1pPr>
          </a:lstStyle>
          <a:p>
            <a:r>
              <a:rPr lang="en-US" dirty="0"/>
              <a:t>Microsoft 365</a:t>
            </a:r>
            <a:br>
              <a:rPr lang="en-US" dirty="0"/>
            </a:br>
            <a:r>
              <a:rPr lang="en-US" dirty="0"/>
              <a:t>title or event name</a:t>
            </a:r>
          </a:p>
        </p:txBody>
      </p:sp>
    </p:spTree>
    <p:extLst>
      <p:ext uri="{BB962C8B-B14F-4D97-AF65-F5344CB8AC3E}">
        <p14:creationId xmlns:p14="http://schemas.microsoft.com/office/powerpoint/2010/main" val="261312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02D-A075-4B81-9449-6195216A3A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3966C2-3AD4-4D9A-91E9-5B3141156D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41804D-DD2B-49E1-9AF1-78823180E2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38970-C76E-4532-B617-FEF6CE918BC2}"/>
              </a:ext>
            </a:extLst>
          </p:cNvPr>
          <p:cNvSpPr>
            <a:spLocks noGrp="1"/>
          </p:cNvSpPr>
          <p:nvPr>
            <p:ph type="dt" sz="half" idx="10"/>
          </p:nvPr>
        </p:nvSpPr>
        <p:spPr/>
        <p:txBody>
          <a:bodyPr/>
          <a:lstStyle/>
          <a:p>
            <a:fld id="{FBDAE4F9-EBB8-48DE-8E1D-68938C296561}" type="datetimeFigureOut">
              <a:rPr lang="en-US" smtClean="0"/>
              <a:t>8/21/2019</a:t>
            </a:fld>
            <a:endParaRPr lang="en-US"/>
          </a:p>
        </p:txBody>
      </p:sp>
      <p:sp>
        <p:nvSpPr>
          <p:cNvPr id="6" name="Footer Placeholder 5">
            <a:extLst>
              <a:ext uri="{FF2B5EF4-FFF2-40B4-BE49-F238E27FC236}">
                <a16:creationId xmlns:a16="http://schemas.microsoft.com/office/drawing/2014/main" id="{04351095-1AD6-4CD6-AF6C-268FF9781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008C42-F7FD-482C-A1A3-58ACC5F368C8}"/>
              </a:ext>
            </a:extLst>
          </p:cNvPr>
          <p:cNvSpPr>
            <a:spLocks noGrp="1"/>
          </p:cNvSpPr>
          <p:nvPr>
            <p:ph type="sldNum" sz="quarter" idx="12"/>
          </p:nvPr>
        </p:nvSpPr>
        <p:spPr/>
        <p:txBody>
          <a:bodyPr/>
          <a:lstStyle/>
          <a:p>
            <a:fld id="{E0446461-B1E0-4420-B0ED-6BB7D152D486}" type="slidenum">
              <a:rPr lang="en-US" smtClean="0"/>
              <a:t>‹#›</a:t>
            </a:fld>
            <a:endParaRPr lang="en-US"/>
          </a:p>
        </p:txBody>
      </p:sp>
    </p:spTree>
    <p:extLst>
      <p:ext uri="{BB962C8B-B14F-4D97-AF65-F5344CB8AC3E}">
        <p14:creationId xmlns:p14="http://schemas.microsoft.com/office/powerpoint/2010/main" val="412524337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3"/>
            <a:ext cx="7454643" cy="3558191"/>
          </a:xfrm>
          <a:noFill/>
        </p:spPr>
        <p:txBody>
          <a:bodyPr vert="horz" wrap="square" lIns="0" tIns="0" rIns="0" bIns="0" rtlCol="0" anchor="t" anchorCtr="0">
            <a:noAutofit/>
          </a:bodyPr>
          <a:lstStyle>
            <a:lvl1pPr>
              <a:defRPr lang="en-US" sz="4704" spc="-49" baseline="0" dirty="0">
                <a:solidFill>
                  <a:schemeClr val="accent5"/>
                </a:solidFill>
              </a:defRPr>
            </a:lvl1pPr>
          </a:lstStyle>
          <a:p>
            <a:pPr marL="0" lvl="0">
              <a:lnSpc>
                <a:spcPts val="5489"/>
              </a:lnSpc>
            </a:pPr>
            <a:r>
              <a:rPr lang="en-US" dirty="0"/>
              <a:t>Section title</a:t>
            </a:r>
          </a:p>
        </p:txBody>
      </p:sp>
    </p:spTree>
    <p:extLst>
      <p:ext uri="{BB962C8B-B14F-4D97-AF65-F5344CB8AC3E}">
        <p14:creationId xmlns:p14="http://schemas.microsoft.com/office/powerpoint/2010/main" val="1117041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Tree>
    <p:extLst>
      <p:ext uri="{BB962C8B-B14F-4D97-AF65-F5344CB8AC3E}">
        <p14:creationId xmlns:p14="http://schemas.microsoft.com/office/powerpoint/2010/main" val="897802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noFill/>
        </p:spPr>
        <p:txBody>
          <a:bodyPr lIns="0" tIns="0" rIns="0" bIns="0" anchor="t" anchorCtr="0"/>
          <a:lstStyle>
            <a:lvl1pPr>
              <a:lnSpc>
                <a:spcPct val="100000"/>
              </a:lnSpc>
              <a:spcAft>
                <a:spcPts val="1273"/>
              </a:spcAft>
              <a:defRPr sz="2549" spc="-49" baseline="0">
                <a:solidFill>
                  <a:schemeClr val="accent5"/>
                </a:solidFill>
              </a:defRPr>
            </a:lvl1pPr>
          </a:lstStyle>
          <a:p>
            <a:r>
              <a:rPr lang="en-US" dirty="0"/>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49"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13899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540941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211723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5690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871894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cSld name="2_Title with photo and tile">
    <p:bg>
      <p:bgPr>
        <a:solidFill>
          <a:srgbClr val="0078D7"/>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grayscl/>
            <a:extLst>
              <a:ext uri="{BEBA8EAE-BF5A-486C-A8C5-ECC9F3942E4B}">
                <a14:imgProps xmlns:a14="http://schemas.microsoft.com/office/drawing/2010/main">
                  <a14:imgLayer r:embed="rId3">
                    <a14:imgEffect>
                      <a14:brightnessContrast bright="-2000" contrast="-12000"/>
                    </a14:imgEffect>
                  </a14:imgLayer>
                </a14:imgProps>
              </a:ext>
            </a:extLst>
          </a:blip>
          <a:srcRect l="-3623" t="-20802" r="-3788" b="38381"/>
          <a:stretch/>
        </p:blipFill>
        <p:spPr>
          <a:xfrm>
            <a:off x="-438571" y="-2500430"/>
            <a:ext cx="13095598" cy="6698511"/>
          </a:xfrm>
          <a:prstGeom prst="ellipse">
            <a:avLst/>
          </a:prstGeom>
        </p:spPr>
      </p:pic>
      <p:sp>
        <p:nvSpPr>
          <p:cNvPr id="5" name="Freeform: Shape 4">
            <a:extLst>
              <a:ext uri="{FF2B5EF4-FFF2-40B4-BE49-F238E27FC236}">
                <a16:creationId xmlns:a16="http://schemas.microsoft.com/office/drawing/2014/main" id="{E6458D7D-1909-4FE5-99AA-53D22F03EA46}"/>
              </a:ext>
            </a:extLst>
          </p:cNvPr>
          <p:cNvSpPr/>
          <p:nvPr/>
        </p:nvSpPr>
        <p:spPr bwMode="auto">
          <a:xfrm>
            <a:off x="-497856" y="-764246"/>
            <a:ext cx="13183136" cy="4971666"/>
          </a:xfrm>
          <a:custGeom>
            <a:avLst/>
            <a:gdLst>
              <a:gd name="connsiteX0" fmla="*/ 730244 w 13399744"/>
              <a:gd name="connsiteY0" fmla="*/ 0 h 5070639"/>
              <a:gd name="connsiteX1" fmla="*/ 12669500 w 13399744"/>
              <a:gd name="connsiteY1" fmla="*/ 0 h 5070639"/>
              <a:gd name="connsiteX2" fmla="*/ 12739064 w 13399744"/>
              <a:gd name="connsiteY2" fmla="*/ 70706 h 5070639"/>
              <a:gd name="connsiteX3" fmla="*/ 13399744 w 13399744"/>
              <a:gd name="connsiteY3" fmla="*/ 1582820 h 5070639"/>
              <a:gd name="connsiteX4" fmla="*/ 6699872 w 13399744"/>
              <a:gd name="connsiteY4" fmla="*/ 5070639 h 5070639"/>
              <a:gd name="connsiteX5" fmla="*/ 0 w 13399744"/>
              <a:gd name="connsiteY5" fmla="*/ 1582820 h 5070639"/>
              <a:gd name="connsiteX6" fmla="*/ 660680 w 13399744"/>
              <a:gd name="connsiteY6" fmla="*/ 70706 h 5070639"/>
              <a:gd name="connsiteX7" fmla="*/ 730244 w 13399744"/>
              <a:gd name="connsiteY7" fmla="*/ 0 h 507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9744" h="5070639">
                <a:moveTo>
                  <a:pt x="730244" y="0"/>
                </a:moveTo>
                <a:lnTo>
                  <a:pt x="12669500" y="0"/>
                </a:lnTo>
                <a:lnTo>
                  <a:pt x="12739064" y="70706"/>
                </a:lnTo>
                <a:cubicBezTo>
                  <a:pt x="13162468" y="528144"/>
                  <a:pt x="13399744" y="1041057"/>
                  <a:pt x="13399744" y="1582820"/>
                </a:cubicBezTo>
                <a:cubicBezTo>
                  <a:pt x="13399744" y="3509089"/>
                  <a:pt x="10400109" y="5070639"/>
                  <a:pt x="6699872" y="5070639"/>
                </a:cubicBezTo>
                <a:cubicBezTo>
                  <a:pt x="2999635" y="5070639"/>
                  <a:pt x="0" y="3509089"/>
                  <a:pt x="0" y="1582820"/>
                </a:cubicBezTo>
                <a:cubicBezTo>
                  <a:pt x="0" y="1041057"/>
                  <a:pt x="237276" y="528144"/>
                  <a:pt x="660680" y="70706"/>
                </a:cubicBezTo>
                <a:lnTo>
                  <a:pt x="730244" y="0"/>
                </a:lnTo>
                <a:close/>
              </a:path>
            </a:pathLst>
          </a:custGeom>
          <a:solidFill>
            <a:srgbClr val="F2F2F2">
              <a:alpha val="6509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2544B65-5628-4101-8A93-1A375782561D}"/>
              </a:ext>
            </a:extLst>
          </p:cNvPr>
          <p:cNvGrpSpPr/>
          <p:nvPr/>
        </p:nvGrpSpPr>
        <p:grpSpPr>
          <a:xfrm>
            <a:off x="-776591" y="-1053760"/>
            <a:ext cx="13771638" cy="3867684"/>
            <a:chOff x="-792163" y="-1074738"/>
            <a:chExt cx="14047788" cy="3944680"/>
          </a:xfrm>
        </p:grpSpPr>
        <p:sp>
          <p:nvSpPr>
            <p:cNvPr id="9" name="Rectangle 8">
              <a:extLst>
                <a:ext uri="{FF2B5EF4-FFF2-40B4-BE49-F238E27FC236}">
                  <a16:creationId xmlns:a16="http://schemas.microsoft.com/office/drawing/2014/main" id="{AADAEDDA-8F84-412D-BB15-812FA7F4DD91}"/>
                </a:ext>
              </a:extLst>
            </p:cNvPr>
            <p:cNvSpPr/>
            <p:nvPr/>
          </p:nvSpPr>
          <p:spPr bwMode="auto">
            <a:xfrm>
              <a:off x="-792163" y="-1074738"/>
              <a:ext cx="14047788" cy="107473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F5680762-D44C-45F4-BF08-8AA920B1CF70}"/>
                </a:ext>
              </a:extLst>
            </p:cNvPr>
            <p:cNvSpPr/>
            <p:nvPr/>
          </p:nvSpPr>
          <p:spPr bwMode="auto">
            <a:xfrm>
              <a:off x="-792163"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EA282885-27E1-4048-BEA8-0B908ADD50C8}"/>
                </a:ext>
              </a:extLst>
            </p:cNvPr>
            <p:cNvSpPr/>
            <p:nvPr/>
          </p:nvSpPr>
          <p:spPr bwMode="auto">
            <a:xfrm>
              <a:off x="12463462" y="-312738"/>
              <a:ext cx="792163" cy="318268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3940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689600"/>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 Placeholder 136"/>
          <p:cNvSpPr>
            <a:spLocks noGrp="1"/>
          </p:cNvSpPr>
          <p:nvPr>
            <p:ph type="body" sz="quarter" idx="35"/>
          </p:nvPr>
        </p:nvSpPr>
        <p:spPr>
          <a:xfrm>
            <a:off x="10933315" y="6301906"/>
            <a:ext cx="840508" cy="382948"/>
          </a:xfrm>
          <a:prstGeom prst="rect">
            <a:avLst/>
          </a:prstGeom>
        </p:spPr>
        <p:txBody>
          <a:bodyPr lIns="0" tIns="0" rIns="0" bIns="0">
            <a:noAutofit/>
          </a:bodyPr>
          <a:lstStyle>
            <a:lvl1pPr marL="0" marR="0" indent="0" algn="ctr" defTabSz="914206" rtl="0" eaLnBrk="1" fontAlgn="auto" latinLnBrk="0" hangingPunct="1">
              <a:lnSpc>
                <a:spcPct val="90000"/>
              </a:lnSpc>
              <a:spcBef>
                <a:spcPts val="0"/>
              </a:spcBef>
              <a:spcAft>
                <a:spcPts val="0"/>
              </a:spcAft>
              <a:buClrTx/>
              <a:buSzTx/>
              <a:buFont typeface="Arial" panose="020B0604020202020204" pitchFamily="34" charset="0"/>
              <a:buNone/>
              <a:tabLst/>
              <a:defRPr sz="8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cxnSp>
        <p:nvCxnSpPr>
          <p:cNvPr id="27" name="Straight Connector 26"/>
          <p:cNvCxnSpPr/>
          <p:nvPr userDrawn="1"/>
        </p:nvCxnSpPr>
        <p:spPr>
          <a:xfrm>
            <a:off x="10523604" y="593090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2499" y="5884716"/>
            <a:ext cx="2064635" cy="834379"/>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55" name="Text Placeholder 136"/>
          <p:cNvSpPr>
            <a:spLocks noGrp="1"/>
          </p:cNvSpPr>
          <p:nvPr>
            <p:ph type="body" sz="quarter" idx="31"/>
          </p:nvPr>
        </p:nvSpPr>
        <p:spPr>
          <a:xfrm>
            <a:off x="6986394" y="6181251"/>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6" name="Text Placeholder 136"/>
          <p:cNvSpPr>
            <a:spLocks noGrp="1"/>
          </p:cNvSpPr>
          <p:nvPr>
            <p:ph type="body" sz="quarter" idx="32"/>
          </p:nvPr>
        </p:nvSpPr>
        <p:spPr>
          <a:xfrm>
            <a:off x="5846350" y="6177834"/>
            <a:ext cx="87981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7" name="Text Placeholder 136"/>
          <p:cNvSpPr>
            <a:spLocks noGrp="1"/>
          </p:cNvSpPr>
          <p:nvPr>
            <p:ph type="body" sz="quarter" idx="33"/>
          </p:nvPr>
        </p:nvSpPr>
        <p:spPr>
          <a:xfrm>
            <a:off x="4324979" y="6181251"/>
            <a:ext cx="988642"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58" name="Text Placeholder 136"/>
          <p:cNvSpPr>
            <a:spLocks noGrp="1"/>
          </p:cNvSpPr>
          <p:nvPr>
            <p:ph type="body" sz="quarter" idx="34"/>
          </p:nvPr>
        </p:nvSpPr>
        <p:spPr>
          <a:xfrm>
            <a:off x="2508042" y="6181251"/>
            <a:ext cx="1498693"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0" name="TextBox 59"/>
          <p:cNvSpPr txBox="1"/>
          <p:nvPr userDrawn="1"/>
        </p:nvSpPr>
        <p:spPr>
          <a:xfrm>
            <a:off x="3197995" y="5916410"/>
            <a:ext cx="14875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Products and Services</a:t>
            </a:r>
          </a:p>
        </p:txBody>
      </p:sp>
      <p:sp>
        <p:nvSpPr>
          <p:cNvPr id="61" name="TextBox 60"/>
          <p:cNvSpPr txBox="1"/>
          <p:nvPr userDrawn="1"/>
        </p:nvSpPr>
        <p:spPr>
          <a:xfrm>
            <a:off x="5400737" y="5922949"/>
            <a:ext cx="1247049"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62" name="TextBox 61"/>
          <p:cNvSpPr txBox="1"/>
          <p:nvPr userDrawn="1"/>
        </p:nvSpPr>
        <p:spPr>
          <a:xfrm>
            <a:off x="7068968" y="5914231"/>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63" name="TextBox 62"/>
          <p:cNvSpPr txBox="1"/>
          <p:nvPr userDrawn="1"/>
        </p:nvSpPr>
        <p:spPr>
          <a:xfrm>
            <a:off x="8255039" y="5914999"/>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65" name="Text Placeholder 136"/>
          <p:cNvSpPr>
            <a:spLocks noGrp="1"/>
          </p:cNvSpPr>
          <p:nvPr>
            <p:ph type="body" sz="quarter" idx="37"/>
          </p:nvPr>
        </p:nvSpPr>
        <p:spPr>
          <a:xfrm>
            <a:off x="8109288" y="6184048"/>
            <a:ext cx="805425" cy="463954"/>
          </a:xfrm>
          <a:prstGeom prst="rect">
            <a:avLst/>
          </a:prstGeom>
        </p:spPr>
        <p:txBody>
          <a:bodyPr lIns="0" tIns="0" rIns="0" bIns="0">
            <a:noAutofit/>
          </a:bodyPr>
          <a:lstStyle>
            <a:lvl1pPr marL="0" marR="0" indent="0" algn="l" defTabSz="914206"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03" indent="0">
              <a:buNone/>
              <a:defRPr sz="800"/>
            </a:lvl2pPr>
            <a:lvl3pPr marL="914206" indent="0">
              <a:buNone/>
              <a:defRPr sz="800"/>
            </a:lvl3pPr>
            <a:lvl4pPr marL="1371309" indent="0">
              <a:buNone/>
              <a:defRPr sz="800"/>
            </a:lvl4pPr>
            <a:lvl5pPr marL="1828413" indent="0">
              <a:buNone/>
              <a:defRPr sz="800"/>
            </a:lvl5pPr>
          </a:lstStyle>
          <a:p>
            <a:pPr lvl="0"/>
            <a:r>
              <a:rPr lang="en-US"/>
              <a:t>Click to edit Master text styles</a:t>
            </a:r>
          </a:p>
        </p:txBody>
      </p:sp>
      <p:sp>
        <p:nvSpPr>
          <p:cNvPr id="66" name="TextBox 65"/>
          <p:cNvSpPr txBox="1"/>
          <p:nvPr userDrawn="1"/>
        </p:nvSpPr>
        <p:spPr>
          <a:xfrm>
            <a:off x="9413440" y="5917794"/>
            <a:ext cx="988642" cy="153902"/>
          </a:xfrm>
          <a:prstGeom prst="rect">
            <a:avLst/>
          </a:prstGeom>
          <a:noFill/>
        </p:spPr>
        <p:txBody>
          <a:bodyPr wrap="square" lIns="0" tIns="0" rIns="0" bIns="0" rtlCol="0">
            <a:spAutoFit/>
          </a:bodyPr>
          <a:lstStyle/>
          <a:p>
            <a:pPr marL="0" marR="0" indent="0" algn="l" defTabSz="914206"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79041525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Insert Photo">
    <p:spTree>
      <p:nvGrpSpPr>
        <p:cNvPr id="1" name=""/>
        <p:cNvGrpSpPr/>
        <p:nvPr/>
      </p:nvGrpSpPr>
      <p:grpSpPr>
        <a:xfrm>
          <a:off x="0" y="0"/>
          <a:ext cx="0" cy="0"/>
          <a:chOff x="0" y="0"/>
          <a:chExt cx="0" cy="0"/>
        </a:xfrm>
      </p:grpSpPr>
      <p:pic>
        <p:nvPicPr>
          <p:cNvPr id="41" name="Picture Placeholder 4"/>
          <p:cNvPicPr>
            <a:picLocks noChangeAspect="1"/>
          </p:cNvPicPr>
          <p:nvPr userDrawn="1"/>
        </p:nvPicPr>
        <p:blipFill>
          <a:blip r:embed="rId2">
            <a:extLst>
              <a:ext uri="{28A0092B-C50C-407E-A947-70E740481C1C}">
                <a14:useLocalDpi xmlns:a14="http://schemas.microsoft.com/office/drawing/2010/main" val="0"/>
              </a:ext>
            </a:extLst>
          </a:blip>
          <a:srcRect t="18335" b="18335"/>
          <a:stretch>
            <a:fillRect/>
          </a:stretch>
        </p:blipFill>
        <p:spPr>
          <a:xfrm>
            <a:off x="0" y="0"/>
            <a:ext cx="12192000" cy="2990334"/>
          </a:xfrm>
          <a:prstGeom prst="rect">
            <a:avLst/>
          </a:prstGeom>
        </p:spPr>
      </p:pic>
      <p:sp>
        <p:nvSpPr>
          <p:cNvPr id="20" name="Picture Placeholder 144"/>
          <p:cNvSpPr>
            <a:spLocks noGrp="1"/>
          </p:cNvSpPr>
          <p:nvPr>
            <p:ph type="pic" sz="quarter" idx="20" hasCustomPrompt="1"/>
          </p:nvPr>
        </p:nvSpPr>
        <p:spPr>
          <a:xfrm>
            <a:off x="0" y="1"/>
            <a:ext cx="12192000" cy="2990334"/>
          </a:xfrm>
          <a:prstGeom prst="rect">
            <a:avLst/>
          </a:prstGeom>
          <a:solidFill>
            <a:srgbClr val="0070C0"/>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502681" y="3404879"/>
            <a:ext cx="3709102" cy="2065292"/>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a:t>Customer Name and headline</a:t>
            </a:r>
          </a:p>
        </p:txBody>
      </p:sp>
      <p:sp>
        <p:nvSpPr>
          <p:cNvPr id="22" name="Text Placeholder 132"/>
          <p:cNvSpPr>
            <a:spLocks noGrp="1"/>
          </p:cNvSpPr>
          <p:nvPr>
            <p:ph type="body" sz="quarter" idx="11" hasCustomPrompt="1"/>
          </p:nvPr>
        </p:nvSpPr>
        <p:spPr>
          <a:xfrm>
            <a:off x="4341091" y="3404878"/>
            <a:ext cx="7234611" cy="2065292"/>
          </a:xfrm>
          <a:prstGeom prst="rect">
            <a:avLst/>
          </a:prstGeom>
        </p:spPr>
        <p:txBody>
          <a:bodyPr lIns="0" tIns="0" rIns="0" bIns="0">
            <a:noAutofit/>
          </a:bodyPr>
          <a:lstStyle>
            <a:lvl1pPr marL="0" indent="0">
              <a:lnSpc>
                <a:spcPts val="1800"/>
              </a:lnSpc>
              <a:buFont typeface="Arial" panose="020B0604020202020204" pitchFamily="34" charset="0"/>
              <a:buNone/>
              <a:defRPr sz="1200">
                <a:solidFill>
                  <a:schemeClr val="bg2">
                    <a:lumMod val="25000"/>
                  </a:schemeClr>
                </a:solidFill>
              </a:defRPr>
            </a:lvl1pPr>
            <a:lvl2pPr>
              <a:defRPr sz="1200"/>
            </a:lvl2pPr>
          </a:lstStyle>
          <a:p>
            <a:pPr lvl="0"/>
            <a:r>
              <a:rPr lang="en-US"/>
              <a:t>Summary: what was the business opportunity, how did Dynamic 365 (+additional products) solve the problem, proof point / ROI realized?</a:t>
            </a:r>
          </a:p>
        </p:txBody>
      </p:sp>
      <p:sp>
        <p:nvSpPr>
          <p:cNvPr id="19" name="Rectangle 18">
            <a:extLst>
              <a:ext uri="{FF2B5EF4-FFF2-40B4-BE49-F238E27FC236}">
                <a16:creationId xmlns:a16="http://schemas.microsoft.com/office/drawing/2014/main" id="{B582DE79-BFC1-411A-852F-AE6B4D539EB1}"/>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23" name="Straight Connector 22">
            <a:extLst>
              <a:ext uri="{FF2B5EF4-FFF2-40B4-BE49-F238E27FC236}">
                <a16:creationId xmlns:a16="http://schemas.microsoft.com/office/drawing/2014/main" id="{1F341A34-3E48-4612-8153-E1E6B260DEA6}"/>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Picture Placeholder 144">
            <a:extLst>
              <a:ext uri="{FF2B5EF4-FFF2-40B4-BE49-F238E27FC236}">
                <a16:creationId xmlns:a16="http://schemas.microsoft.com/office/drawing/2014/main" id="{4E0F0BFD-36B9-4F51-A916-DAB39E5606F4}"/>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25" name="Text Placeholder 136">
            <a:extLst>
              <a:ext uri="{FF2B5EF4-FFF2-40B4-BE49-F238E27FC236}">
                <a16:creationId xmlns:a16="http://schemas.microsoft.com/office/drawing/2014/main" id="{61D6A5CB-F755-4C2D-874F-7AA06DAB7F70}"/>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6" name="Text Placeholder 136">
            <a:extLst>
              <a:ext uri="{FF2B5EF4-FFF2-40B4-BE49-F238E27FC236}">
                <a16:creationId xmlns:a16="http://schemas.microsoft.com/office/drawing/2014/main" id="{984D26C4-525D-4841-94DA-A1BE77BB512E}"/>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7" name="Text Placeholder 136">
            <a:extLst>
              <a:ext uri="{FF2B5EF4-FFF2-40B4-BE49-F238E27FC236}">
                <a16:creationId xmlns:a16="http://schemas.microsoft.com/office/drawing/2014/main" id="{AFFC9E85-3CF4-4A5F-A31E-5FA7BE553360}"/>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28" name="Text Placeholder 136">
            <a:extLst>
              <a:ext uri="{FF2B5EF4-FFF2-40B4-BE49-F238E27FC236}">
                <a16:creationId xmlns:a16="http://schemas.microsoft.com/office/drawing/2014/main" id="{5832B6C3-FF40-4F57-AC39-DD2DC5A65F43}"/>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29" name="TextBox 28">
            <a:extLst>
              <a:ext uri="{FF2B5EF4-FFF2-40B4-BE49-F238E27FC236}">
                <a16:creationId xmlns:a16="http://schemas.microsoft.com/office/drawing/2014/main" id="{61B9D8CA-8E9D-4EF1-8665-2EE8344CB445}"/>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30" name="TextBox 29">
            <a:extLst>
              <a:ext uri="{FF2B5EF4-FFF2-40B4-BE49-F238E27FC236}">
                <a16:creationId xmlns:a16="http://schemas.microsoft.com/office/drawing/2014/main" id="{83555345-632B-4044-9A97-63629FECAF99}"/>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32" name="TextBox 31">
            <a:extLst>
              <a:ext uri="{FF2B5EF4-FFF2-40B4-BE49-F238E27FC236}">
                <a16:creationId xmlns:a16="http://schemas.microsoft.com/office/drawing/2014/main" id="{0539161C-4BCB-4B3E-A460-966B12CD167F}"/>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33" name="TextBox 32">
            <a:extLst>
              <a:ext uri="{FF2B5EF4-FFF2-40B4-BE49-F238E27FC236}">
                <a16:creationId xmlns:a16="http://schemas.microsoft.com/office/drawing/2014/main" id="{AE292A7D-4569-4E65-B712-0C8D9AFEB07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34" name="Text Placeholder 136">
            <a:extLst>
              <a:ext uri="{FF2B5EF4-FFF2-40B4-BE49-F238E27FC236}">
                <a16:creationId xmlns:a16="http://schemas.microsoft.com/office/drawing/2014/main" id="{6DB6FC67-1276-491C-B874-1F416250C0EE}"/>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5" name="TextBox 34">
            <a:extLst>
              <a:ext uri="{FF2B5EF4-FFF2-40B4-BE49-F238E27FC236}">
                <a16:creationId xmlns:a16="http://schemas.microsoft.com/office/drawing/2014/main" id="{8F6A8B53-00F3-4BBD-831C-303CB9D69D0F}"/>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427890631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918076" y="-4977"/>
            <a:ext cx="6273925" cy="5684621"/>
          </a:xfrm>
          <a:prstGeom prst="rect">
            <a:avLst/>
          </a:prstGeom>
        </p:spPr>
      </p:pic>
      <p:sp>
        <p:nvSpPr>
          <p:cNvPr id="20" name="Picture Placeholder 144"/>
          <p:cNvSpPr>
            <a:spLocks noGrp="1"/>
          </p:cNvSpPr>
          <p:nvPr>
            <p:ph type="pic" sz="quarter" idx="20" hasCustomPrompt="1"/>
          </p:nvPr>
        </p:nvSpPr>
        <p:spPr>
          <a:xfrm>
            <a:off x="5918076" y="1"/>
            <a:ext cx="6273925" cy="5684621"/>
          </a:xfrm>
          <a:prstGeom prst="rect">
            <a:avLst/>
          </a:prstGeom>
        </p:spPr>
        <p:txBody>
          <a:bodyPr anchor="ctr" anchorCtr="0">
            <a:noAutofit/>
          </a:bodyPr>
          <a:lstStyle>
            <a:lvl1pPr marL="0" indent="0" algn="ctr">
              <a:buNone/>
              <a:defRPr baseline="0">
                <a:solidFill>
                  <a:schemeClr val="bg1"/>
                </a:solidFill>
              </a:defRPr>
            </a:lvl1pPr>
          </a:lstStyle>
          <a:p>
            <a:r>
              <a:rPr lang="en-US"/>
              <a:t>Drag picture here</a:t>
            </a:r>
          </a:p>
        </p:txBody>
      </p:sp>
      <p:sp>
        <p:nvSpPr>
          <p:cNvPr id="21" name="Title 1"/>
          <p:cNvSpPr>
            <a:spLocks noGrp="1"/>
          </p:cNvSpPr>
          <p:nvPr>
            <p:ph type="ctrTitle"/>
          </p:nvPr>
        </p:nvSpPr>
        <p:spPr>
          <a:xfrm>
            <a:off x="613787" y="851201"/>
            <a:ext cx="4699724" cy="1043600"/>
          </a:xfrm>
          <a:prstGeom prst="rect">
            <a:avLst/>
          </a:prstGeom>
        </p:spPr>
        <p:txBody>
          <a:bodyPr lIns="0" tIns="0" rIns="0" bIns="0" anchor="t" anchorCtr="0">
            <a:noAutofit/>
          </a:bodyPr>
          <a:lstStyle>
            <a:lvl1pPr algn="l">
              <a:defRPr sz="3200"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22300" y="1930399"/>
            <a:ext cx="4724400" cy="3382924"/>
          </a:xfrm>
          <a:prstGeom prst="rect">
            <a:avLst/>
          </a:prstGeom>
        </p:spPr>
        <p:txBody>
          <a:bodyPr lIns="0" tIns="0" rIns="0" bIns="0">
            <a:noAutofit/>
          </a:bodyPr>
          <a:lstStyle>
            <a:lvl1pPr marL="0" indent="0">
              <a:lnSpc>
                <a:spcPts val="1800"/>
              </a:lnSpc>
              <a:buNone/>
              <a:defRPr sz="1200">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3962495" y="10026651"/>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284A3B6-1077-4EB0-87EA-FB5D174EEA72}"/>
              </a:ext>
            </a:extLst>
          </p:cNvPr>
          <p:cNvSpPr/>
          <p:nvPr userDrawn="1"/>
        </p:nvSpPr>
        <p:spPr>
          <a:xfrm>
            <a:off x="0" y="5688836"/>
            <a:ext cx="12192000" cy="1168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cxnSp>
        <p:nvCxnSpPr>
          <p:cNvPr id="64" name="Straight Connector 63">
            <a:extLst>
              <a:ext uri="{FF2B5EF4-FFF2-40B4-BE49-F238E27FC236}">
                <a16:creationId xmlns:a16="http://schemas.microsoft.com/office/drawing/2014/main" id="{75656BE6-BF23-401A-8BF9-334080B77842}"/>
              </a:ext>
            </a:extLst>
          </p:cNvPr>
          <p:cNvCxnSpPr/>
          <p:nvPr userDrawn="1"/>
        </p:nvCxnSpPr>
        <p:spPr>
          <a:xfrm>
            <a:off x="1729072" y="5937283"/>
            <a:ext cx="0" cy="63500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Picture Placeholder 144">
            <a:extLst>
              <a:ext uri="{FF2B5EF4-FFF2-40B4-BE49-F238E27FC236}">
                <a16:creationId xmlns:a16="http://schemas.microsoft.com/office/drawing/2014/main" id="{AFBFC39F-A9C7-4DB5-9880-DBD4175C1EFC}"/>
              </a:ext>
            </a:extLst>
          </p:cNvPr>
          <p:cNvSpPr>
            <a:spLocks noGrp="1"/>
          </p:cNvSpPr>
          <p:nvPr>
            <p:ph type="pic" sz="quarter" idx="36" hasCustomPrompt="1"/>
          </p:nvPr>
        </p:nvSpPr>
        <p:spPr>
          <a:xfrm>
            <a:off x="205003" y="5816488"/>
            <a:ext cx="1247050" cy="834378"/>
          </a:xfrm>
          <a:prstGeom prst="rect">
            <a:avLst/>
          </a:prstGeom>
        </p:spPr>
        <p:txBody>
          <a:bodyPr anchor="ctr" anchorCtr="0">
            <a:noAutofit/>
          </a:bodyPr>
          <a:lstStyle>
            <a:lvl1pPr marL="0" indent="0" algn="ctr">
              <a:buNone/>
              <a:defRPr sz="1600">
                <a:solidFill>
                  <a:srgbClr val="7030A0"/>
                </a:solidFill>
              </a:defRPr>
            </a:lvl1pPr>
          </a:lstStyle>
          <a:p>
            <a:r>
              <a:rPr lang="en-US"/>
              <a:t>Drag logo here</a:t>
            </a:r>
          </a:p>
        </p:txBody>
      </p:sp>
      <p:sp>
        <p:nvSpPr>
          <p:cNvPr id="68" name="Text Placeholder 136">
            <a:extLst>
              <a:ext uri="{FF2B5EF4-FFF2-40B4-BE49-F238E27FC236}">
                <a16:creationId xmlns:a16="http://schemas.microsoft.com/office/drawing/2014/main" id="{2CC0DC69-0E6D-4C43-8E84-C5029F47ED12}"/>
              </a:ext>
            </a:extLst>
          </p:cNvPr>
          <p:cNvSpPr>
            <a:spLocks noGrp="1"/>
          </p:cNvSpPr>
          <p:nvPr>
            <p:ph type="body" sz="quarter" idx="31"/>
          </p:nvPr>
        </p:nvSpPr>
        <p:spPr>
          <a:xfrm>
            <a:off x="7909758" y="6069928"/>
            <a:ext cx="109554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69" name="Text Placeholder 136">
            <a:extLst>
              <a:ext uri="{FF2B5EF4-FFF2-40B4-BE49-F238E27FC236}">
                <a16:creationId xmlns:a16="http://schemas.microsoft.com/office/drawing/2014/main" id="{F8277BDE-C239-4C9E-9CE7-0AAAB31ACF97}"/>
              </a:ext>
            </a:extLst>
          </p:cNvPr>
          <p:cNvSpPr>
            <a:spLocks noGrp="1"/>
          </p:cNvSpPr>
          <p:nvPr>
            <p:ph type="body" sz="quarter" idx="32"/>
          </p:nvPr>
        </p:nvSpPr>
        <p:spPr>
          <a:xfrm>
            <a:off x="6777468" y="6069928"/>
            <a:ext cx="988642"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0" name="Text Placeholder 136">
            <a:extLst>
              <a:ext uri="{FF2B5EF4-FFF2-40B4-BE49-F238E27FC236}">
                <a16:creationId xmlns:a16="http://schemas.microsoft.com/office/drawing/2014/main" id="{99FFFA18-5C97-4E11-9849-FE10983F0BA9}"/>
              </a:ext>
            </a:extLst>
          </p:cNvPr>
          <p:cNvSpPr>
            <a:spLocks noGrp="1"/>
          </p:cNvSpPr>
          <p:nvPr>
            <p:ph type="body" sz="quarter" idx="33"/>
          </p:nvPr>
        </p:nvSpPr>
        <p:spPr>
          <a:xfrm>
            <a:off x="5186608" y="6104028"/>
            <a:ext cx="1247045"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dirty="0"/>
              <a:t>Click to edit Master text styles</a:t>
            </a:r>
          </a:p>
        </p:txBody>
      </p:sp>
      <p:sp>
        <p:nvSpPr>
          <p:cNvPr id="71" name="Text Placeholder 136">
            <a:extLst>
              <a:ext uri="{FF2B5EF4-FFF2-40B4-BE49-F238E27FC236}">
                <a16:creationId xmlns:a16="http://schemas.microsoft.com/office/drawing/2014/main" id="{0762144F-BFA8-4D50-8231-B2C6D6A08417}"/>
              </a:ext>
            </a:extLst>
          </p:cNvPr>
          <p:cNvSpPr>
            <a:spLocks noGrp="1"/>
          </p:cNvSpPr>
          <p:nvPr>
            <p:ph type="body" sz="quarter" idx="34"/>
          </p:nvPr>
        </p:nvSpPr>
        <p:spPr>
          <a:xfrm>
            <a:off x="2078792" y="6115095"/>
            <a:ext cx="2689813"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2" name="TextBox 71">
            <a:extLst>
              <a:ext uri="{FF2B5EF4-FFF2-40B4-BE49-F238E27FC236}">
                <a16:creationId xmlns:a16="http://schemas.microsoft.com/office/drawing/2014/main" id="{2567905B-3C16-4657-8662-D99047DB084C}"/>
              </a:ext>
            </a:extLst>
          </p:cNvPr>
          <p:cNvSpPr txBox="1"/>
          <p:nvPr userDrawn="1"/>
        </p:nvSpPr>
        <p:spPr>
          <a:xfrm>
            <a:off x="2066462" y="5854681"/>
            <a:ext cx="1487548"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dirty="0">
                <a:solidFill>
                  <a:schemeClr val="bg1">
                    <a:lumMod val="50000"/>
                  </a:schemeClr>
                </a:solidFill>
              </a:rPr>
              <a:t>Products and Services</a:t>
            </a:r>
          </a:p>
        </p:txBody>
      </p:sp>
      <p:sp>
        <p:nvSpPr>
          <p:cNvPr id="73" name="TextBox 72">
            <a:extLst>
              <a:ext uri="{FF2B5EF4-FFF2-40B4-BE49-F238E27FC236}">
                <a16:creationId xmlns:a16="http://schemas.microsoft.com/office/drawing/2014/main" id="{35A895C6-5E1A-46D6-B482-80DCF3C2B1F5}"/>
              </a:ext>
            </a:extLst>
          </p:cNvPr>
          <p:cNvSpPr txBox="1"/>
          <p:nvPr userDrawn="1"/>
        </p:nvSpPr>
        <p:spPr>
          <a:xfrm>
            <a:off x="5192102" y="5846004"/>
            <a:ext cx="1247049"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Organization Size</a:t>
            </a:r>
          </a:p>
        </p:txBody>
      </p:sp>
      <p:sp>
        <p:nvSpPr>
          <p:cNvPr id="74" name="TextBox 73">
            <a:extLst>
              <a:ext uri="{FF2B5EF4-FFF2-40B4-BE49-F238E27FC236}">
                <a16:creationId xmlns:a16="http://schemas.microsoft.com/office/drawing/2014/main" id="{30041062-48D8-4962-9C0E-ACC61E95F4F5}"/>
              </a:ext>
            </a:extLst>
          </p:cNvPr>
          <p:cNvSpPr txBox="1"/>
          <p:nvPr userDrawn="1"/>
        </p:nvSpPr>
        <p:spPr>
          <a:xfrm>
            <a:off x="6782151"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Industry</a:t>
            </a:r>
          </a:p>
        </p:txBody>
      </p:sp>
      <p:sp>
        <p:nvSpPr>
          <p:cNvPr id="75" name="TextBox 74">
            <a:extLst>
              <a:ext uri="{FF2B5EF4-FFF2-40B4-BE49-F238E27FC236}">
                <a16:creationId xmlns:a16="http://schemas.microsoft.com/office/drawing/2014/main" id="{7824CCB3-6B27-4075-B1EE-A12DC49B56A3}"/>
              </a:ext>
            </a:extLst>
          </p:cNvPr>
          <p:cNvSpPr txBox="1"/>
          <p:nvPr userDrawn="1"/>
        </p:nvSpPr>
        <p:spPr>
          <a:xfrm>
            <a:off x="7930414" y="5846004"/>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Country</a:t>
            </a:r>
          </a:p>
        </p:txBody>
      </p:sp>
      <p:sp>
        <p:nvSpPr>
          <p:cNvPr id="76" name="Text Placeholder 136">
            <a:extLst>
              <a:ext uri="{FF2B5EF4-FFF2-40B4-BE49-F238E27FC236}">
                <a16:creationId xmlns:a16="http://schemas.microsoft.com/office/drawing/2014/main" id="{C013C754-A183-4348-8B62-78071341B47D}"/>
              </a:ext>
            </a:extLst>
          </p:cNvPr>
          <p:cNvSpPr>
            <a:spLocks noGrp="1"/>
          </p:cNvSpPr>
          <p:nvPr>
            <p:ph type="body" sz="quarter" idx="37"/>
          </p:nvPr>
        </p:nvSpPr>
        <p:spPr>
          <a:xfrm>
            <a:off x="9345914" y="6069928"/>
            <a:ext cx="1540564"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lumMod val="50000"/>
                  </a:schemeClr>
                </a:soli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77" name="TextBox 76">
            <a:extLst>
              <a:ext uri="{FF2B5EF4-FFF2-40B4-BE49-F238E27FC236}">
                <a16:creationId xmlns:a16="http://schemas.microsoft.com/office/drawing/2014/main" id="{067D0A42-EFEB-461A-B714-2495EE4AC7F7}"/>
              </a:ext>
            </a:extLst>
          </p:cNvPr>
          <p:cNvSpPr txBox="1"/>
          <p:nvPr userDrawn="1"/>
        </p:nvSpPr>
        <p:spPr>
          <a:xfrm>
            <a:off x="9345914" y="5842776"/>
            <a:ext cx="988642" cy="153888"/>
          </a:xfrm>
          <a:prstGeom prst="rect">
            <a:avLst/>
          </a:prstGeom>
          <a:noFill/>
        </p:spPr>
        <p:txBody>
          <a:bodyPr wrap="square" lIns="0" tIns="0" rIns="0" bIns="0" rtlCol="0">
            <a:spAutoFit/>
          </a:bodyPr>
          <a:lstStyle/>
          <a:p>
            <a:pPr marL="0" marR="0" indent="0" algn="l" defTabSz="914225" rtl="0" eaLnBrk="1" fontAlgn="auto" latinLnBrk="0" hangingPunct="1">
              <a:lnSpc>
                <a:spcPct val="100000"/>
              </a:lnSpc>
              <a:spcBef>
                <a:spcPts val="0"/>
              </a:spcBef>
              <a:spcAft>
                <a:spcPts val="0"/>
              </a:spcAft>
              <a:buClrTx/>
              <a:buSzTx/>
              <a:buFontTx/>
              <a:buNone/>
              <a:tabLst/>
              <a:defRPr/>
            </a:pPr>
            <a:r>
              <a:rPr lang="en-US" sz="1000" b="1">
                <a:solidFill>
                  <a:schemeClr val="bg1">
                    <a:lumMod val="50000"/>
                  </a:schemeClr>
                </a:solidFill>
              </a:rPr>
              <a:t>Partner</a:t>
            </a:r>
          </a:p>
        </p:txBody>
      </p:sp>
    </p:spTree>
    <p:extLst>
      <p:ext uri="{BB962C8B-B14F-4D97-AF65-F5344CB8AC3E}">
        <p14:creationId xmlns:p14="http://schemas.microsoft.com/office/powerpoint/2010/main" val="1089692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0.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1.emf"/><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1.emf"/><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image" Target="../media/image9.png"/><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heme" Target="../theme/theme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79.xml"/><Relationship Id="rId2" Type="http://schemas.openxmlformats.org/officeDocument/2006/relationships/slideLayout" Target="../slideLayouts/slideLayout78.xml"/><Relationship Id="rId1" Type="http://schemas.openxmlformats.org/officeDocument/2006/relationships/slideLayout" Target="../slideLayouts/slideLayout7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image" Target="../media/image18.png"/><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theme" Target="../theme/theme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18" Type="http://schemas.openxmlformats.org/officeDocument/2006/relationships/slideLayout" Target="../slideLayouts/slideLayout119.xml"/><Relationship Id="rId26" Type="http://schemas.openxmlformats.org/officeDocument/2006/relationships/image" Target="../media/image34.emf"/><Relationship Id="rId3" Type="http://schemas.openxmlformats.org/officeDocument/2006/relationships/slideLayout" Target="../slideLayouts/slideLayout104.xml"/><Relationship Id="rId21" Type="http://schemas.openxmlformats.org/officeDocument/2006/relationships/slideLayout" Target="../slideLayouts/slideLayout122.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17" Type="http://schemas.openxmlformats.org/officeDocument/2006/relationships/slideLayout" Target="../slideLayouts/slideLayout118.xml"/><Relationship Id="rId25" Type="http://schemas.openxmlformats.org/officeDocument/2006/relationships/theme" Target="../theme/theme8.xml"/><Relationship Id="rId2" Type="http://schemas.openxmlformats.org/officeDocument/2006/relationships/slideLayout" Target="../slideLayouts/slideLayout103.xml"/><Relationship Id="rId16" Type="http://schemas.openxmlformats.org/officeDocument/2006/relationships/slideLayout" Target="../slideLayouts/slideLayout117.xml"/><Relationship Id="rId20" Type="http://schemas.openxmlformats.org/officeDocument/2006/relationships/slideLayout" Target="../slideLayouts/slideLayout121.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24" Type="http://schemas.openxmlformats.org/officeDocument/2006/relationships/slideLayout" Target="../slideLayouts/slideLayout125.xml"/><Relationship Id="rId5" Type="http://schemas.openxmlformats.org/officeDocument/2006/relationships/slideLayout" Target="../slideLayouts/slideLayout106.xml"/><Relationship Id="rId15" Type="http://schemas.openxmlformats.org/officeDocument/2006/relationships/slideLayout" Target="../slideLayouts/slideLayout116.xml"/><Relationship Id="rId23" Type="http://schemas.openxmlformats.org/officeDocument/2006/relationships/slideLayout" Target="../slideLayouts/slideLayout124.xml"/><Relationship Id="rId10" Type="http://schemas.openxmlformats.org/officeDocument/2006/relationships/slideLayout" Target="../slideLayouts/slideLayout111.xml"/><Relationship Id="rId19" Type="http://schemas.openxmlformats.org/officeDocument/2006/relationships/slideLayout" Target="../slideLayouts/slideLayout120.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slideLayout" Target="../slideLayouts/slideLayout115.xml"/><Relationship Id="rId22" Type="http://schemas.openxmlformats.org/officeDocument/2006/relationships/slideLayout" Target="../slideLayouts/slideLayout12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theme" Target="../theme/theme9.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07716F-3B53-4C33-A5E9-5A313F9FEA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2841E-60F8-4CBC-BC24-18A75808B9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EAAF1-D2B7-4DC4-B14E-F0BBE9F04E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AE4F9-EBB8-48DE-8E1D-68938C296561}" type="datetimeFigureOut">
              <a:rPr lang="en-US" smtClean="0"/>
              <a:t>8/21/2019</a:t>
            </a:fld>
            <a:endParaRPr lang="en-US"/>
          </a:p>
        </p:txBody>
      </p:sp>
      <p:sp>
        <p:nvSpPr>
          <p:cNvPr id="5" name="Footer Placeholder 4">
            <a:extLst>
              <a:ext uri="{FF2B5EF4-FFF2-40B4-BE49-F238E27FC236}">
                <a16:creationId xmlns:a16="http://schemas.microsoft.com/office/drawing/2014/main" id="{DD10B893-082A-42D5-8C2F-D295EF173B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A3FD59-0F67-44B2-B0A0-76DF4D393E3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446461-B1E0-4420-B0ED-6BB7D152D486}" type="slidenum">
              <a:rPr lang="en-US" smtClean="0"/>
              <a:t>‹#›</a:t>
            </a:fld>
            <a:endParaRPr lang="en-US"/>
          </a:p>
        </p:txBody>
      </p:sp>
    </p:spTree>
    <p:extLst>
      <p:ext uri="{BB962C8B-B14F-4D97-AF65-F5344CB8AC3E}">
        <p14:creationId xmlns:p14="http://schemas.microsoft.com/office/powerpoint/2010/main" val="32226127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853946-6142-44E8-B3A3-A7B036ADE7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C25029A-7479-4FD2-A1DF-83C0A9419D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FB7ED5-3A18-4AAD-B063-D5A8C51008A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ED84D-E2A5-4345-BBF1-5EFBBB176F5D}" type="datetimeFigureOut">
              <a:rPr lang="en-US" smtClean="0"/>
              <a:t>8/21/2019</a:t>
            </a:fld>
            <a:endParaRPr lang="en-US"/>
          </a:p>
        </p:txBody>
      </p:sp>
      <p:sp>
        <p:nvSpPr>
          <p:cNvPr id="5" name="Footer Placeholder 4">
            <a:extLst>
              <a:ext uri="{FF2B5EF4-FFF2-40B4-BE49-F238E27FC236}">
                <a16:creationId xmlns:a16="http://schemas.microsoft.com/office/drawing/2014/main" id="{A266F3A8-140B-4167-A7B4-0DE6713C7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87DE5A7-AFC2-4129-91CF-BC458987A9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A1493A-BF54-4AFA-881A-1E49BE1AB1F5}" type="slidenum">
              <a:rPr lang="en-US" smtClean="0"/>
              <a:t>‹#›</a:t>
            </a:fld>
            <a:endParaRPr lang="en-US"/>
          </a:p>
        </p:txBody>
      </p:sp>
    </p:spTree>
    <p:extLst>
      <p:ext uri="{BB962C8B-B14F-4D97-AF65-F5344CB8AC3E}">
        <p14:creationId xmlns:p14="http://schemas.microsoft.com/office/powerpoint/2010/main" val="293585385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8211527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755"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55612280"/>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6591653"/>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72221737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970668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Lst>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dirty="0"/>
              <a:t>Heading Segoe UI </a:t>
            </a:r>
            <a:r>
              <a:rPr lang="en-US" dirty="0" err="1"/>
              <a:t>Semibold</a:t>
            </a:r>
            <a:r>
              <a:rPr lang="en-US" dirty="0"/>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dirty="0"/>
              <a:t>H2 Segoe UI </a:t>
            </a:r>
            <a:r>
              <a:rPr lang="en-US" dirty="0" err="1"/>
              <a:t>Semibold</a:t>
            </a:r>
            <a:r>
              <a:rPr lang="en-US" dirty="0"/>
              <a:t> 20/24</a:t>
            </a:r>
          </a:p>
          <a:p>
            <a:pPr lvl="1"/>
            <a:r>
              <a:rPr lang="en-US" dirty="0"/>
              <a:t>B1 Segoe UI Regular 20/24 </a:t>
            </a:r>
          </a:p>
          <a:p>
            <a:pPr lvl="1"/>
            <a:endParaRPr lang="en-US" dirty="0"/>
          </a:p>
          <a:p>
            <a:pPr lvl="2"/>
            <a:r>
              <a:rPr lang="en-US" dirty="0"/>
              <a:t>H3 Segoe UI </a:t>
            </a:r>
            <a:r>
              <a:rPr lang="en-US" dirty="0" err="1"/>
              <a:t>Semibold</a:t>
            </a:r>
            <a:r>
              <a:rPr lang="en-US" dirty="0"/>
              <a:t> 14/18</a:t>
            </a:r>
          </a:p>
          <a:p>
            <a:pPr lvl="3"/>
            <a:r>
              <a:rPr lang="en-US" dirty="0"/>
              <a:t>B2 Segoe UI Regular 14/18</a:t>
            </a:r>
          </a:p>
          <a:p>
            <a:pPr lvl="3"/>
            <a:endParaRPr lang="en-US" dirty="0"/>
          </a:p>
          <a:p>
            <a:pPr lvl="4"/>
            <a:r>
              <a:rPr lang="en-US" dirty="0"/>
              <a:t>H4 Segoe UI Bold 10/12</a:t>
            </a:r>
          </a:p>
          <a:p>
            <a:pPr lvl="6"/>
            <a:r>
              <a:rPr lang="en-US" dirty="0"/>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2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192">
              <a:defRPr/>
            </a:pPr>
            <a:r>
              <a:rPr lang="en-US">
                <a:solidFill>
                  <a:srgbClr val="FFFFFF">
                    <a:lumMod val="65000"/>
                  </a:srgbClr>
                </a:solidFill>
              </a:rPr>
              <a:t>© Microsoft Corporation                                                                                  								                      Dynamics 365 </a:t>
            </a:r>
            <a:endParaRPr lang="en-US" dirty="0">
              <a:solidFill>
                <a:srgbClr val="FFFFFF">
                  <a:lumMod val="65000"/>
                </a:srgbClr>
              </a:solidFill>
            </a:endParaRPr>
          </a:p>
        </p:txBody>
      </p:sp>
    </p:spTree>
    <p:extLst>
      <p:ext uri="{BB962C8B-B14F-4D97-AF65-F5344CB8AC3E}">
        <p14:creationId xmlns:p14="http://schemas.microsoft.com/office/powerpoint/2010/main" val="37120759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ransition>
    <p:fade/>
  </p:transition>
  <p:txStyles>
    <p:title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6"/>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3028453384"/>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F6C74C-D2EA-44BA-AE4C-B408FFE6C35F}" type="datetimeFigureOut">
              <a:rPr lang="en-US" smtClean="0"/>
              <a:t>8/21/2019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4ACDB-04D8-4580-A866-281667270B72}" type="slidenum">
              <a:rPr lang="en-US" smtClean="0"/>
              <a:t>‹#›</a:t>
            </a:fld>
            <a:endParaRPr lang="en-US"/>
          </a:p>
        </p:txBody>
      </p:sp>
    </p:spTree>
    <p:extLst>
      <p:ext uri="{BB962C8B-B14F-4D97-AF65-F5344CB8AC3E}">
        <p14:creationId xmlns:p14="http://schemas.microsoft.com/office/powerpoint/2010/main" val="2258936986"/>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72.xml"/><Relationship Id="rId4" Type="http://schemas.openxmlformats.org/officeDocument/2006/relationships/image" Target="../media/image52.jpe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9.xml"/><Relationship Id="rId1" Type="http://schemas.openxmlformats.org/officeDocument/2006/relationships/slideLayout" Target="../slideLayouts/slideLayout62.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pricing/details/sql-database/" TargetMode="External"/><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17.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6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55.png"/><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image" Target="../media/image56.sv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5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28.xml.rels><?xml version="1.0" encoding="UTF-8" standalone="yes"?>
<Relationships xmlns="http://schemas.openxmlformats.org/package/2006/relationships"><Relationship Id="rId8" Type="http://schemas.openxmlformats.org/officeDocument/2006/relationships/hyperlink" Target="https://aka.ms/azuresqlslides"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image" Target="../media/image68.png"/><Relationship Id="rId4" Type="http://schemas.openxmlformats.org/officeDocument/2006/relationships/diagramLayout" Target="../diagrams/layout5.xml"/><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aka.ms/annalytics" TargetMode="External"/><Relationship Id="rId7" Type="http://schemas.openxmlformats.org/officeDocument/2006/relationships/diagramColors" Target="../diagrams/colors6.xml"/><Relationship Id="rId2" Type="http://schemas.openxmlformats.org/officeDocument/2006/relationships/notesSlide" Target="../notesSlides/notesSlide22.xml"/><Relationship Id="rId1" Type="http://schemas.openxmlformats.org/officeDocument/2006/relationships/slideLayout" Target="../slideLayouts/slideLayout24.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5.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6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3.xml"/></Relationships>
</file>

<file path=ppt/slides/_rels/slide41.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S6qHjpNbdAhVPCDQIHXqrAGIQjRx6BAgBEAU&amp;url=https://azure.microsoft.com/en-us/services/app-service/&amp;psig=AOvVaw029YkMhb-_Env32IgyxzbZ&amp;ust=1537969439393685" TargetMode="External"/><Relationship Id="rId2" Type="http://schemas.openxmlformats.org/officeDocument/2006/relationships/notesSlide" Target="../notesSlides/notesSlide33.xml"/><Relationship Id="rId1" Type="http://schemas.openxmlformats.org/officeDocument/2006/relationships/slideLayout" Target="../slideLayouts/slideLayout63.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2.xml"/></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1.xml"/></Relationships>
</file>

<file path=ppt/slides/_rels/slide4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3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3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emf"/><Relationship Id="rId9"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image" Target="../media/image80.png"/><Relationship Id="rId1" Type="http://schemas.openxmlformats.org/officeDocument/2006/relationships/slideLayout" Target="../slideLayouts/slideLayout13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emf"/><Relationship Id="rId9" Type="http://schemas.openxmlformats.org/officeDocument/2006/relationships/image" Target="../media/image84.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13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95.emf"/><Relationship Id="rId18" Type="http://schemas.openxmlformats.org/officeDocument/2006/relationships/oleObject" Target="../embeddings/oleObject8.bin"/><Relationship Id="rId3" Type="http://schemas.openxmlformats.org/officeDocument/2006/relationships/notesSlide" Target="../notesSlides/notesSlide35.xml"/><Relationship Id="rId21" Type="http://schemas.openxmlformats.org/officeDocument/2006/relationships/image" Target="../media/image98.emf"/><Relationship Id="rId7" Type="http://schemas.openxmlformats.org/officeDocument/2006/relationships/image" Target="../media/image92.emf"/><Relationship Id="rId12" Type="http://schemas.openxmlformats.org/officeDocument/2006/relationships/oleObject" Target="../embeddings/oleObject5.bin"/><Relationship Id="rId17" Type="http://schemas.openxmlformats.org/officeDocument/2006/relationships/image" Target="../media/image97.emf"/><Relationship Id="rId2" Type="http://schemas.openxmlformats.org/officeDocument/2006/relationships/slideLayout" Target="../slideLayouts/slideLayout145.xml"/><Relationship Id="rId16" Type="http://schemas.openxmlformats.org/officeDocument/2006/relationships/oleObject" Target="../embeddings/oleObject7.bin"/><Relationship Id="rId20" Type="http://schemas.openxmlformats.org/officeDocument/2006/relationships/oleObject" Target="../embeddings/oleObject10.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94.emf"/><Relationship Id="rId5" Type="http://schemas.openxmlformats.org/officeDocument/2006/relationships/image" Target="../media/image91.emf"/><Relationship Id="rId15" Type="http://schemas.openxmlformats.org/officeDocument/2006/relationships/image" Target="../media/image96.emf"/><Relationship Id="rId23" Type="http://schemas.openxmlformats.org/officeDocument/2006/relationships/oleObject" Target="../embeddings/oleObject12.bin"/><Relationship Id="rId10" Type="http://schemas.openxmlformats.org/officeDocument/2006/relationships/oleObject" Target="../embeddings/oleObject4.bin"/><Relationship Id="rId19" Type="http://schemas.openxmlformats.org/officeDocument/2006/relationships/oleObject" Target="../embeddings/oleObject9.bin"/><Relationship Id="rId4" Type="http://schemas.openxmlformats.org/officeDocument/2006/relationships/oleObject" Target="../embeddings/oleObject1.bin"/><Relationship Id="rId9" Type="http://schemas.openxmlformats.org/officeDocument/2006/relationships/image" Target="../media/image93.emf"/><Relationship Id="rId14" Type="http://schemas.openxmlformats.org/officeDocument/2006/relationships/oleObject" Target="../embeddings/oleObject6.bin"/><Relationship Id="rId22" Type="http://schemas.openxmlformats.org/officeDocument/2006/relationships/oleObject" Target="../embeddings/oleObject1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79.xml"/><Relationship Id="rId6" Type="http://schemas.openxmlformats.org/officeDocument/2006/relationships/image" Target="../media/image45.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xml"/><Relationship Id="rId1" Type="http://schemas.openxmlformats.org/officeDocument/2006/relationships/slideLayout" Target="../slideLayouts/slideLayout72.xml"/></Relationships>
</file>

<file path=ppt/slides/_rels/slide9.xml.rels><?xml version="1.0" encoding="UTF-8" standalone="yes"?>
<Relationships xmlns="http://schemas.openxmlformats.org/package/2006/relationships"><Relationship Id="rId8" Type="http://schemas.openxmlformats.org/officeDocument/2006/relationships/hyperlink" Target="https://customers.microsoft.com/en-us/search?sq=%2522Azure%2520API%2520Management%2522&amp;ff=&amp;p=0&amp;so=null" TargetMode="External"/><Relationship Id="rId13" Type="http://schemas.openxmlformats.org/officeDocument/2006/relationships/hyperlink" Target="https://customers.microsoft.com/en-us/search?sq=%2522Azure%2520Storage%2522&amp;ff=&amp;p=0&amp;so=null" TargetMode="External"/><Relationship Id="rId3" Type="http://schemas.openxmlformats.org/officeDocument/2006/relationships/image" Target="../media/image48.jpg"/><Relationship Id="rId7" Type="http://schemas.openxmlformats.org/officeDocument/2006/relationships/image" Target="../media/image44.png"/><Relationship Id="rId12" Type="http://schemas.openxmlformats.org/officeDocument/2006/relationships/hyperlink" Target="https://customers.microsoft.com/en-us/search?sq=%2522Azure%2520SQL%2520Database%2522&amp;ff=&amp;p=0&amp;so=null" TargetMode="External"/><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98.xml"/><Relationship Id="rId6" Type="http://schemas.openxmlformats.org/officeDocument/2006/relationships/hyperlink" Target="https://azure.microsoft.com/en-us/services/sql-database/" TargetMode="External"/><Relationship Id="rId11" Type="http://schemas.openxmlformats.org/officeDocument/2006/relationships/hyperlink" Target="https://customers.microsoft.com/en-us/search?sq=%2522Azure%2520Machine%2520Learning%2522&amp;ff=&amp;p=0&amp;so=null" TargetMode="External"/><Relationship Id="rId5" Type="http://schemas.openxmlformats.org/officeDocument/2006/relationships/hyperlink" Target="https://azure.microsoft.com/en-us/services/data-factory/" TargetMode="External"/><Relationship Id="rId15" Type="http://schemas.openxmlformats.org/officeDocument/2006/relationships/image" Target="../media/image49.png"/><Relationship Id="rId10" Type="http://schemas.openxmlformats.org/officeDocument/2006/relationships/hyperlink" Target="https://customers.microsoft.com/en-us/search?sq=%2522Azure%2520Data%2520Factory%2522&amp;ff=&amp;p=0&amp;so=null" TargetMode="External"/><Relationship Id="rId4" Type="http://schemas.openxmlformats.org/officeDocument/2006/relationships/hyperlink" Target="https://azure.microsoft.com/en-us/services/storage/blobs/" TargetMode="External"/><Relationship Id="rId9" Type="http://schemas.openxmlformats.org/officeDocument/2006/relationships/hyperlink" Target="https://customers.microsoft.com/en-us/search?sq=%2522Azure%2520App%2520Service%2522&amp;ff=&amp;p=0&amp;so=null" TargetMode="External"/><Relationship Id="rId14" Type="http://schemas.openxmlformats.org/officeDocument/2006/relationships/hyperlink" Target="http://www.tribridge.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10780486" cy="861774"/>
          </a:xfrm>
        </p:spPr>
        <p:txBody>
          <a:bodyPr/>
          <a:lstStyle/>
          <a:p>
            <a:r>
              <a:rPr lang="en-US" dirty="0"/>
              <a:t>SQL Server on the Microsoft Azure Platform</a:t>
            </a:r>
            <a:br>
              <a:rPr lang="en-US" b="1" dirty="0">
                <a:solidFill>
                  <a:schemeClr val="tx1"/>
                </a:solidFill>
              </a:rPr>
            </a:br>
            <a:r>
              <a:rPr lang="en-US" sz="2000" b="1" spc="0" dirty="0">
                <a:solidFill>
                  <a:schemeClr val="tx1"/>
                </a:solidFill>
              </a:rPr>
              <a:t>SQL Server Ground to Cloud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World-class, cloud-enabled time and labor application. </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1757833"/>
            <a:ext cx="4822952" cy="4514056"/>
          </a:xfrm>
        </p:spPr>
        <p:txBody>
          <a:bodyPr/>
          <a:lstStyle/>
          <a:p>
            <a:pPr lvl="0"/>
            <a:r>
              <a:rPr lang="en-US" sz="1600" dirty="0"/>
              <a:t>Challenge</a:t>
            </a:r>
          </a:p>
          <a:p>
            <a:pPr lvl="1"/>
            <a:r>
              <a:rPr lang="en-US" sz="1600" dirty="0"/>
              <a:t>Flex Time by Paychex handles </a:t>
            </a:r>
            <a:r>
              <a:rPr lang="en-US" sz="1600" dirty="0">
                <a:highlight>
                  <a:srgbClr val="00FFFF"/>
                </a:highlight>
              </a:rPr>
              <a:t>13 million timecards and 3 million distinct punches on any given day for over 650,000 customers</a:t>
            </a:r>
            <a:r>
              <a:rPr lang="en-US" sz="1600" dirty="0"/>
              <a:t>. With an increasing volume of customers, however, managing that environment became very cumbersome. Guaranteeing uptime meant constant investments in new hardware, which was both time-consuming and capital-intensive.</a:t>
            </a:r>
          </a:p>
          <a:p>
            <a:pPr lvl="1"/>
            <a:endParaRPr lang="en-US" sz="1600" dirty="0"/>
          </a:p>
          <a:p>
            <a:pPr lvl="1"/>
            <a:endParaRPr lang="en-US" sz="1600" dirty="0"/>
          </a:p>
          <a:p>
            <a:pPr lvl="0"/>
            <a:r>
              <a:rPr lang="en-US" sz="1600" dirty="0"/>
              <a:t>Impact</a:t>
            </a:r>
          </a:p>
          <a:p>
            <a:pPr lvl="1"/>
            <a:r>
              <a:rPr lang="en-US" sz="1600" dirty="0"/>
              <a:t>Paychex engineers are freed from managing infrastructure, licensing, and database spin up and spin down. Built-in intelligent features like automatic tuning optimize database performance, leaving them to focus on what they do best: understand how clients are accessing the app and provide value in their continuous delivery pipeline.</a:t>
            </a:r>
          </a:p>
        </p:txBody>
      </p:sp>
      <p:pic>
        <p:nvPicPr>
          <p:cNvPr id="8" name="Picture Placeholder 4">
            <a:extLst>
              <a:ext uri="{FF2B5EF4-FFF2-40B4-BE49-F238E27FC236}">
                <a16:creationId xmlns:a16="http://schemas.microsoft.com/office/drawing/2014/main" id="{C93134D7-1FB7-4D08-802C-71BEDA64ED90}"/>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6096000" y="0"/>
            <a:ext cx="6096000" cy="6858000"/>
          </a:xfrm>
        </p:spPr>
      </p:pic>
      <p:sp>
        <p:nvSpPr>
          <p:cNvPr id="12" name="Rectangle 11">
            <a:extLst>
              <a:ext uri="{FF2B5EF4-FFF2-40B4-BE49-F238E27FC236}">
                <a16:creationId xmlns:a16="http://schemas.microsoft.com/office/drawing/2014/main" id="{AC79FF10-4F73-4787-A340-66C694E46DF4}"/>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F3080E84-9F9D-4815-97F3-033540CE576D}"/>
              </a:ext>
            </a:extLst>
          </p:cNvPr>
          <p:cNvSpPr txBox="1"/>
          <p:nvPr/>
        </p:nvSpPr>
        <p:spPr>
          <a:xfrm>
            <a:off x="6483365" y="3596415"/>
            <a:ext cx="5407751" cy="2868349"/>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Azure SQL Database allows us to execute upgrades and releases without our customers ever knowing it, which is critical for an application that runs 24/7/365</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Dave Wilson: Sr. Director of IT Infrastructure and Architecture</a:t>
            </a:r>
          </a:p>
        </p:txBody>
      </p:sp>
      <p:pic>
        <p:nvPicPr>
          <p:cNvPr id="2050" name="Picture 2" descr="Story logo">
            <a:extLst>
              <a:ext uri="{FF2B5EF4-FFF2-40B4-BE49-F238E27FC236}">
                <a16:creationId xmlns:a16="http://schemas.microsoft.com/office/drawing/2014/main" id="{7BAE31C2-229B-427C-8314-0EE0A2FCCA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60569" y="6353699"/>
            <a:ext cx="1301115" cy="35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39957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Tailspin Toys – Recommended database</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3662541"/>
          </a:xfrm>
        </p:spPr>
        <p:txBody>
          <a:bodyPr/>
          <a:lstStyle/>
          <a:p>
            <a:pPr marL="0" indent="0">
              <a:buNone/>
            </a:pPr>
            <a:r>
              <a:rPr lang="en-US" dirty="0"/>
              <a:t>Azure SQL Database Managed Instance</a:t>
            </a:r>
          </a:p>
          <a:p>
            <a:pPr marL="0" indent="0">
              <a:buNone/>
            </a:pPr>
            <a:endParaRPr lang="en-US" sz="2000" dirty="0">
              <a:latin typeface="+mn-lt"/>
            </a:endParaRPr>
          </a:p>
          <a:p>
            <a:r>
              <a:rPr lang="en-US" sz="2000" dirty="0">
                <a:latin typeface="+mn-lt"/>
              </a:rPr>
              <a:t>Platform-as-a-Service (PaaS)</a:t>
            </a:r>
          </a:p>
          <a:p>
            <a:r>
              <a:rPr lang="en-US" sz="2000" dirty="0">
                <a:latin typeface="+mn-lt"/>
              </a:rPr>
              <a:t>Supports database migration from on-premises with minimal to no database changes (i.e. Service Broker)</a:t>
            </a:r>
          </a:p>
          <a:p>
            <a:r>
              <a:rPr lang="en-US" sz="2000" dirty="0">
                <a:latin typeface="+mn-lt"/>
              </a:rPr>
              <a:t>Provides the benefits of Azure SQL Database but adds capabilities that were previously only available in SQL VMs</a:t>
            </a:r>
          </a:p>
          <a:p>
            <a:r>
              <a:rPr lang="en-US" sz="2000" dirty="0">
                <a:latin typeface="+mn-lt"/>
              </a:rPr>
              <a:t>Includes a native virtual network (VNet) and near 100% compatibility with on-premises SQL Server</a:t>
            </a:r>
          </a:p>
        </p:txBody>
      </p:sp>
      <p:pic>
        <p:nvPicPr>
          <p:cNvPr id="7" name="Picture 2" descr="Azure SQL Database Managed Instance icon">
            <a:extLst>
              <a:ext uri="{FF2B5EF4-FFF2-40B4-BE49-F238E27FC236}">
                <a16:creationId xmlns:a16="http://schemas.microsoft.com/office/drawing/2014/main" id="{48FCE78F-6C91-45D4-AA58-739EF2AE5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7800" y="2061972"/>
            <a:ext cx="2080550"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1842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vCore-based model 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a:solidFill>
                            <a:schemeClr val="tx1">
                              <a:lumMod val="95000"/>
                              <a:lumOff val="5000"/>
                            </a:schemeClr>
                          </a:solidFill>
                          <a:effectLs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0302398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BFFA7A-008F-4085-88AE-E1D7EBCB4679}"/>
              </a:ext>
            </a:extLst>
          </p:cNvPr>
          <p:cNvSpPr>
            <a:spLocks noGrp="1"/>
          </p:cNvSpPr>
          <p:nvPr>
            <p:ph type="body" sz="quarter" idx="14"/>
          </p:nvPr>
        </p:nvSpPr>
        <p:spPr>
          <a:xfrm>
            <a:off x="455995" y="1387201"/>
            <a:ext cx="3391075" cy="4893647"/>
          </a:xfrm>
        </p:spPr>
        <p:txBody>
          <a:bodyPr/>
          <a:lstStyle/>
          <a:p>
            <a:pPr lvl="2"/>
            <a:r>
              <a:rPr lang="en-US" dirty="0"/>
              <a:t>Simplicity</a:t>
            </a:r>
          </a:p>
          <a:p>
            <a:pPr lvl="3"/>
            <a:r>
              <a:rPr lang="en-US" dirty="0"/>
              <a:t>We remain committed to the DTU-based model and the simplicity it offers customers who want a pre-configured solution</a:t>
            </a:r>
          </a:p>
          <a:p>
            <a:pPr lvl="2"/>
            <a:r>
              <a:rPr lang="en-US" dirty="0"/>
              <a:t>Flexibility: </a:t>
            </a:r>
          </a:p>
          <a:p>
            <a:pPr lvl="3"/>
            <a:r>
              <a:rPr lang="en-US" dirty="0"/>
              <a:t>The </a:t>
            </a:r>
            <a:r>
              <a:rPr lang="en-US" dirty="0">
                <a:highlight>
                  <a:srgbClr val="00FF00"/>
                </a:highlight>
              </a:rPr>
              <a:t>vCore-based model </a:t>
            </a:r>
            <a:r>
              <a:rPr lang="en-US" dirty="0"/>
              <a:t>reflects our commitment to customer choice and to simplify the hybrid benefit for customers migrating from on-premises</a:t>
            </a:r>
          </a:p>
          <a:p>
            <a:pPr lvl="2"/>
            <a:r>
              <a:rPr lang="en-US" dirty="0"/>
              <a:t>Customers pay for:</a:t>
            </a:r>
          </a:p>
          <a:p>
            <a:pPr lvl="3"/>
            <a:r>
              <a:rPr lang="en-US" dirty="0"/>
              <a:t>Service tier + number of vCores</a:t>
            </a:r>
          </a:p>
          <a:p>
            <a:pPr lvl="3"/>
            <a:r>
              <a:rPr lang="en-US" dirty="0"/>
              <a:t>Type and amount of data storage </a:t>
            </a:r>
          </a:p>
          <a:p>
            <a:pPr lvl="3"/>
            <a:r>
              <a:rPr lang="en-US" dirty="0"/>
              <a:t>Number of IO</a:t>
            </a:r>
          </a:p>
          <a:p>
            <a:pPr lvl="3"/>
            <a:r>
              <a:rPr lang="en-US" dirty="0"/>
              <a:t>Backup storage (RA-GRS)</a:t>
            </a:r>
          </a:p>
        </p:txBody>
      </p:sp>
      <p:sp>
        <p:nvSpPr>
          <p:cNvPr id="2" name="Title 1">
            <a:extLst>
              <a:ext uri="{FF2B5EF4-FFF2-40B4-BE49-F238E27FC236}">
                <a16:creationId xmlns:a16="http://schemas.microsoft.com/office/drawing/2014/main" id="{277EC0F6-B31A-411D-BBA7-EF213F312CBB}"/>
              </a:ext>
            </a:extLst>
          </p:cNvPr>
          <p:cNvSpPr>
            <a:spLocks noGrp="1"/>
          </p:cNvSpPr>
          <p:nvPr>
            <p:ph type="title"/>
          </p:nvPr>
        </p:nvSpPr>
        <p:spPr/>
        <p:txBody>
          <a:bodyPr/>
          <a:lstStyle/>
          <a:p>
            <a:r>
              <a:rPr lang="en-US" dirty="0"/>
              <a:t>Flexible compute, storage &amp; performance options</a:t>
            </a:r>
          </a:p>
        </p:txBody>
      </p:sp>
      <p:graphicFrame>
        <p:nvGraphicFramePr>
          <p:cNvPr id="5" name="Table 4">
            <a:extLst>
              <a:ext uri="{FF2B5EF4-FFF2-40B4-BE49-F238E27FC236}">
                <a16:creationId xmlns:a16="http://schemas.microsoft.com/office/drawing/2014/main" id="{1118B543-8A76-41B7-96E3-4FB4D3F747C3}"/>
              </a:ext>
            </a:extLst>
          </p:cNvPr>
          <p:cNvGraphicFramePr>
            <a:graphicFrameLocks noGrp="1"/>
          </p:cNvGraphicFramePr>
          <p:nvPr>
            <p:extLst>
              <p:ext uri="{D42A27DB-BD31-4B8C-83A1-F6EECF244321}">
                <p14:modId xmlns:p14="http://schemas.microsoft.com/office/powerpoint/2010/main" val="1339604599"/>
              </p:ext>
            </p:extLst>
          </p:nvPr>
        </p:nvGraphicFramePr>
        <p:xfrm>
          <a:off x="3847070" y="1585731"/>
          <a:ext cx="8202181" cy="4527662"/>
        </p:xfrm>
        <a:graphic>
          <a:graphicData uri="http://schemas.openxmlformats.org/drawingml/2006/table">
            <a:tbl>
              <a:tblPr/>
              <a:tblGrid>
                <a:gridCol w="1171741">
                  <a:extLst>
                    <a:ext uri="{9D8B030D-6E8A-4147-A177-3AD203B41FA5}">
                      <a16:colId xmlns:a16="http://schemas.microsoft.com/office/drawing/2014/main" val="784886160"/>
                    </a:ext>
                  </a:extLst>
                </a:gridCol>
                <a:gridCol w="1199130">
                  <a:extLst>
                    <a:ext uri="{9D8B030D-6E8A-4147-A177-3AD203B41FA5}">
                      <a16:colId xmlns:a16="http://schemas.microsoft.com/office/drawing/2014/main" val="2771511070"/>
                    </a:ext>
                  </a:extLst>
                </a:gridCol>
                <a:gridCol w="1199130">
                  <a:extLst>
                    <a:ext uri="{9D8B030D-6E8A-4147-A177-3AD203B41FA5}">
                      <a16:colId xmlns:a16="http://schemas.microsoft.com/office/drawing/2014/main" val="4198495588"/>
                    </a:ext>
                  </a:extLst>
                </a:gridCol>
                <a:gridCol w="1199130">
                  <a:extLst>
                    <a:ext uri="{9D8B030D-6E8A-4147-A177-3AD203B41FA5}">
                      <a16:colId xmlns:a16="http://schemas.microsoft.com/office/drawing/2014/main" val="3616988431"/>
                    </a:ext>
                  </a:extLst>
                </a:gridCol>
                <a:gridCol w="1199130">
                  <a:extLst>
                    <a:ext uri="{9D8B030D-6E8A-4147-A177-3AD203B41FA5}">
                      <a16:colId xmlns:a16="http://schemas.microsoft.com/office/drawing/2014/main" val="1579151052"/>
                    </a:ext>
                  </a:extLst>
                </a:gridCol>
                <a:gridCol w="2233920">
                  <a:extLst>
                    <a:ext uri="{9D8B030D-6E8A-4147-A177-3AD203B41FA5}">
                      <a16:colId xmlns:a16="http://schemas.microsoft.com/office/drawing/2014/main" val="745531816"/>
                    </a:ext>
                  </a:extLst>
                </a:gridCol>
              </a:tblGrid>
              <a:tr h="491436">
                <a:tc>
                  <a:txBody>
                    <a:bodyPr/>
                    <a:lstStyle/>
                    <a:p>
                      <a:pPr algn="l" rtl="0" fontAlgn="ctr"/>
                      <a:r>
                        <a:rPr lang="en-US" sz="1100" b="0" i="0" u="none" strike="noStrike" dirty="0">
                          <a:solidFill>
                            <a:srgbClr val="0070C0"/>
                          </a:solidFill>
                          <a:effectLst/>
                          <a:latin typeface="Segoe UI Semibold" panose="020B0702040204020203" pitchFamily="34" charset="0"/>
                        </a:rPr>
                        <a:t> Service tier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fontAlgn="b"/>
                      <a:r>
                        <a:rPr lang="en-US" sz="1400" b="1" i="0" u="none" strike="noStrike" dirty="0">
                          <a:solidFill>
                            <a:srgbClr val="0070C0"/>
                          </a:solidFill>
                          <a:effectLst/>
                          <a:latin typeface="Segoe UI Semibold" panose="020B0702040204020203" pitchFamily="34" charset="0"/>
                        </a:rPr>
                        <a:t>General purpose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fontAlgn="b"/>
                      <a:r>
                        <a:rPr lang="en-US" sz="1400" b="1" i="0" u="none" strike="noStrike" dirty="0">
                          <a:solidFill>
                            <a:srgbClr val="0070C0"/>
                          </a:solidFill>
                          <a:effectLst/>
                          <a:latin typeface="Segoe UI Semibold" panose="020B0702040204020203" pitchFamily="34" charset="0"/>
                        </a:rPr>
                        <a:t>Business critical</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fontAlgn="b"/>
                      <a:r>
                        <a:rPr lang="en-US" sz="1400" b="1" i="0" u="none" strike="noStrike" dirty="0">
                          <a:solidFill>
                            <a:srgbClr val="0070C0"/>
                          </a:solidFill>
                          <a:effectLst/>
                          <a:latin typeface="Segoe UI Semibold" panose="020B0702040204020203" pitchFamily="34" charset="0"/>
                        </a:rPr>
                        <a:t>Hyperscale</a:t>
                      </a:r>
                      <a:endParaRPr lang="en-US" sz="1100" b="0" i="0" u="none" strike="noStrike" dirty="0">
                        <a:solidFill>
                          <a:srgbClr val="000000"/>
                        </a:solidFill>
                        <a:effectLst/>
                        <a:latin typeface="Segoe UI" panose="020B0502040204020203" pitchFamily="34" charset="0"/>
                      </a:endParaRP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12700" cap="flat" cmpd="sng" algn="ctr">
                      <a:solidFill>
                        <a:srgbClr val="262626"/>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87259502"/>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Best for</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Most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budget-oriented</a:t>
                      </a:r>
                      <a:r>
                        <a:rPr lang="en-US" sz="1100" b="0" i="0" u="none" strike="noStrike" dirty="0">
                          <a:solidFill>
                            <a:schemeClr val="tx1">
                              <a:lumMod val="95000"/>
                              <a:lumOff val="5000"/>
                            </a:schemeClr>
                          </a:solidFill>
                          <a:effectLst/>
                          <a:latin typeface="Segoe UI" panose="020B0502040204020203" pitchFamily="34" charset="0"/>
                        </a:rPr>
                        <a:t> workloads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0" i="0" u="none" strike="noStrike" dirty="0">
                          <a:solidFill>
                            <a:schemeClr val="tx1">
                              <a:lumMod val="95000"/>
                              <a:lumOff val="5000"/>
                            </a:schemeClr>
                          </a:solidFill>
                          <a:effectLst/>
                          <a:latin typeface="Segoe UI" panose="020B0502040204020203" pitchFamily="34" charset="0"/>
                        </a:rPr>
                        <a:t>Critical business applications with </a:t>
                      </a: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high IO requirements</a:t>
                      </a:r>
                      <a:r>
                        <a:rPr lang="en-US" sz="1100" b="0" i="0" u="none" strike="noStrike" dirty="0">
                          <a:solidFill>
                            <a:schemeClr val="tx1">
                              <a:lumMod val="95000"/>
                              <a:lumOff val="5000"/>
                            </a:schemeClr>
                          </a:solidFill>
                          <a:effectLst/>
                          <a:latin typeface="Segoe UI" panose="020B0502040204020203" pitchFamily="34" charset="0"/>
                        </a:rPr>
                        <a:t>. </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0" i="0" u="none" strike="noStrike" dirty="0">
                          <a:solidFill>
                            <a:schemeClr val="tx1">
                              <a:lumMod val="95000"/>
                              <a:lumOff val="5000"/>
                            </a:schemeClr>
                          </a:solidFill>
                          <a:effectLst/>
                          <a:latin typeface="Segoe UI Semibold" panose="020B0702040204020203" pitchFamily="34" charset="0"/>
                          <a:cs typeface="Segoe UI Semibold" panose="020B0702040204020203" pitchFamily="34" charset="0"/>
                        </a:rPr>
                        <a:t>VLDB OLTP and HTAP workloads </a:t>
                      </a:r>
                      <a:r>
                        <a:rPr lang="en-US" sz="1100" b="0" i="0" u="none" strike="noStrike" dirty="0">
                          <a:solidFill>
                            <a:schemeClr val="tx1">
                              <a:lumMod val="95000"/>
                              <a:lumOff val="5000"/>
                            </a:schemeClr>
                          </a:solidFill>
                          <a:effectLst/>
                          <a:latin typeface="Segoe UI" panose="020B0502040204020203" pitchFamily="34" charset="0"/>
                        </a:rPr>
                        <a:t>with highly scalable storage and read-scale requirements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1943949272"/>
                  </a:ext>
                </a:extLst>
              </a:tr>
              <a:tr h="419359">
                <a:tc>
                  <a:txBody>
                    <a:bodyPr/>
                    <a:lstStyle/>
                    <a:p>
                      <a:pPr algn="l" rtl="0" fontAlgn="ctr"/>
                      <a:r>
                        <a:rPr lang="en-US" sz="1100" b="0" i="0" u="none" strike="noStrike" dirty="0">
                          <a:solidFill>
                            <a:srgbClr val="0070C0"/>
                          </a:solidFill>
                          <a:effectLst/>
                          <a:latin typeface="Segoe UI Semibold" panose="020B0702040204020203" pitchFamily="34" charset="0"/>
                        </a:rPr>
                        <a:t>Deployment  option</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Managed Instance</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C1C1C1"/>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 / </a:t>
                      </a:r>
                    </a:p>
                    <a:p>
                      <a:pPr algn="ctr" rtl="0" fontAlgn="ctr"/>
                      <a:r>
                        <a:rPr lang="en-US" sz="1200" b="0" i="0" u="none" strike="noStrike" dirty="0">
                          <a:solidFill>
                            <a:srgbClr val="FFFFFF"/>
                          </a:solidFill>
                          <a:effectLst/>
                          <a:latin typeface="Segoe UI Semibold" panose="020B0702040204020203" pitchFamily="34" charset="0"/>
                        </a:rPr>
                        <a:t>Elastic Pools</a:t>
                      </a: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tc>
                  <a:txBody>
                    <a:bodyPr/>
                    <a:lstStyle/>
                    <a:p>
                      <a:pPr algn="ctr" rtl="0" fontAlgn="ctr"/>
                      <a:r>
                        <a:rPr lang="en-US" sz="1200" b="0" i="0" u="none" strike="noStrike" dirty="0">
                          <a:solidFill>
                            <a:schemeClr val="tx1"/>
                          </a:solidFill>
                          <a:effectLst/>
                          <a:latin typeface="Segoe UI Semibold" panose="020B0702040204020203" pitchFamily="34" charset="0"/>
                        </a:rPr>
                        <a:t>Managed Instance</a:t>
                      </a:r>
                    </a:p>
                    <a:p>
                      <a:pPr algn="ctr" rtl="0" fontAlgn="ctr"/>
                      <a:endParaRPr lang="en-US" sz="1200" b="0" i="0" u="none" strike="noStrike" dirty="0">
                        <a:solidFill>
                          <a:srgbClr val="FFFFFF"/>
                        </a:solidFill>
                        <a:effectLst/>
                        <a:latin typeface="Segoe UI Semibold" panose="020B0702040204020203" pitchFamily="34" charset="0"/>
                      </a:endParaRPr>
                    </a:p>
                  </a:txBody>
                  <a:tcPr marL="0" marR="0" marT="0" marB="0">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28F841"/>
                    </a:solidFill>
                  </a:tcPr>
                </a:tc>
                <a:tc>
                  <a:txBody>
                    <a:bodyPr/>
                    <a:lstStyle/>
                    <a:p>
                      <a:pPr algn="ctr" rtl="0" fontAlgn="ctr"/>
                      <a:r>
                        <a:rPr lang="en-US" sz="1200" b="0" i="0" u="none" strike="noStrike" dirty="0">
                          <a:solidFill>
                            <a:srgbClr val="FFFFFF"/>
                          </a:solidFill>
                          <a:effectLst/>
                          <a:latin typeface="Segoe UI Semibold" panose="020B0702040204020203" pitchFamily="34" charset="0"/>
                        </a:rPr>
                        <a:t>Single</a:t>
                      </a:r>
                    </a:p>
                  </a:txBody>
                  <a:tcPr marL="0" marR="0" marT="0" marB="0">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solidFill>
                      <a:srgbClr val="00B0F0"/>
                    </a:solidFill>
                  </a:tcPr>
                </a:tc>
                <a:extLst>
                  <a:ext uri="{0D108BD9-81ED-4DB2-BD59-A6C34878D82A}">
                    <a16:rowId xmlns:a16="http://schemas.microsoft.com/office/drawing/2014/main" val="1056660644"/>
                  </a:ext>
                </a:extLst>
              </a:tr>
              <a:tr h="760067">
                <a:tc>
                  <a:txBody>
                    <a:bodyPr/>
                    <a:lstStyle/>
                    <a:p>
                      <a:pPr algn="l" rtl="0" fontAlgn="ctr"/>
                      <a:r>
                        <a:rPr lang="en-US" sz="1100" b="0" i="0" u="none" strike="noStrike" dirty="0">
                          <a:solidFill>
                            <a:srgbClr val="0070C0"/>
                          </a:solidFill>
                          <a:effectLst/>
                          <a:latin typeface="Segoe UI Semibold" panose="020B0702040204020203" pitchFamily="34" charset="0"/>
                        </a:rPr>
                        <a:t> Compute tiers</a:t>
                      </a:r>
                    </a:p>
                  </a:txBody>
                  <a:tcPr marL="45720" marR="0" marT="0" marB="0" anchor="ctr">
                    <a:lnL w="12700" cap="flat" cmpd="sng" algn="ctr">
                      <a:solidFill>
                        <a:srgbClr val="262626"/>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12700" cap="flat" cmpd="sng" algn="ctr">
                      <a:solidFill>
                        <a:srgbClr val="C1C1C1"/>
                      </a:solidFill>
                      <a:prstDash val="solid"/>
                      <a:round/>
                      <a:headEnd type="none" w="med" len="med"/>
                      <a:tailEnd type="none" w="med" len="med"/>
                    </a:lnT>
                    <a:lnB w="12700" cap="flat" cmpd="sng" algn="ctr">
                      <a:solidFill>
                        <a:srgbClr val="C1C1C1"/>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12700" cap="flat" cmpd="sng" algn="ctr">
                      <a:solidFill>
                        <a:srgbClr val="C1C1C1"/>
                      </a:solidFill>
                      <a:prstDash val="solid"/>
                      <a:round/>
                      <a:headEnd type="none" w="med" len="med"/>
                      <a:tailEnd type="none" w="med" len="med"/>
                    </a:lnL>
                    <a:lnR w="12700" cap="flat" cmpd="sng" algn="ctr">
                      <a:solidFill>
                        <a:srgbClr val="C1C1C1"/>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00" b="0" i="0" u="none" strike="noStrike" dirty="0">
                          <a:solidFill>
                            <a:schemeClr val="tx1">
                              <a:lumMod val="95000"/>
                              <a:lumOff val="5000"/>
                            </a:schemeClr>
                          </a:solidFill>
                          <a:effectLst/>
                          <a:latin typeface="Segoe UI" panose="020B0502040204020203" pitchFamily="34" charset="0"/>
                        </a:rPr>
                        <a:t>Gen4: 4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highlight>
                            <a:srgbClr val="00FF00"/>
                          </a:highlight>
                          <a:latin typeface="Segoe UI" panose="020B0502040204020203" pitchFamily="34" charset="0"/>
                        </a:rPr>
                        <a:t>Gen5: 4 to 80 vCore</a:t>
                      </a:r>
                    </a:p>
                  </a:txBody>
                  <a:tcPr marL="0" marR="0" marT="0" marB="0" anchor="ctr">
                    <a:lnL w="12700" cap="flat" cmpd="sng" algn="ctr">
                      <a:solidFill>
                        <a:srgbClr val="C1C1C1"/>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00" b="0" i="0" u="none" strike="noStrike" dirty="0">
                          <a:solidFill>
                            <a:schemeClr val="tx1">
                              <a:lumMod val="95000"/>
                              <a:lumOff val="5000"/>
                            </a:schemeClr>
                          </a:solidFill>
                          <a:effectLst/>
                          <a:latin typeface="Segoe UI" panose="020B0502040204020203" pitchFamily="34" charset="0"/>
                        </a:rPr>
                        <a:t>Gen4: 1 to 24 vCore</a:t>
                      </a:r>
                      <a:br>
                        <a:rPr lang="en-US" sz="1000" b="0" i="0" u="none" strike="noStrike" dirty="0">
                          <a:solidFill>
                            <a:schemeClr val="tx1">
                              <a:lumMod val="95000"/>
                              <a:lumOff val="5000"/>
                            </a:schemeClr>
                          </a:solidFill>
                          <a:effectLst/>
                          <a:latin typeface="Segoe UI" panose="020B0502040204020203" pitchFamily="34" charset="0"/>
                        </a:rPr>
                      </a:br>
                      <a:r>
                        <a:rPr lang="en-US" sz="1000" b="0" i="0" u="none" strike="noStrike" dirty="0">
                          <a:solidFill>
                            <a:schemeClr val="tx1">
                              <a:lumMod val="95000"/>
                              <a:lumOff val="5000"/>
                            </a:schemeClr>
                          </a:solidFill>
                          <a:effectLst/>
                          <a:latin typeface="Segoe UI" panose="020B0502040204020203" pitchFamily="34" charset="0"/>
                        </a:rPr>
                        <a:t>Gen5: 2 to 80 vCore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687905213"/>
                  </a:ext>
                </a:extLst>
              </a:tr>
              <a:tr h="229337">
                <a:tc rowSpan="2">
                  <a:txBody>
                    <a:bodyPr/>
                    <a:lstStyle/>
                    <a:p>
                      <a:pPr algn="l" rtl="0" fontAlgn="ctr"/>
                      <a:r>
                        <a:rPr lang="en-US" sz="1100" b="0" i="0" u="none" strike="noStrike" dirty="0">
                          <a:solidFill>
                            <a:srgbClr val="0070C0"/>
                          </a:solidFill>
                          <a:effectLst/>
                          <a:latin typeface="Segoe UI Semibold" panose="020B0702040204020203" pitchFamily="34" charset="0"/>
                        </a:rPr>
                        <a:t> Storage</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Premium remote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12700" cap="flat" cmpd="sng" algn="ctr">
                      <a:solidFill>
                        <a:srgbClr val="C1C1C1"/>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100" b="1" i="0" u="none" strike="noStrike" dirty="0">
                          <a:solidFill>
                            <a:schemeClr val="tx1">
                              <a:lumMod val="95000"/>
                              <a:lumOff val="5000"/>
                            </a:schemeClr>
                          </a:solidFill>
                          <a:effectLst/>
                          <a:latin typeface="Segoe UI" panose="020B0502040204020203" pitchFamily="34" charset="0"/>
                        </a:rPr>
                        <a:t>Local SSD Cache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4002356545"/>
                  </a:ext>
                </a:extLst>
              </a:tr>
              <a:tr h="380034">
                <a:tc vMerge="1">
                  <a:txBody>
                    <a:bodyPr/>
                    <a:lstStyle/>
                    <a:p>
                      <a:endParaRPr lang="en-US"/>
                    </a:p>
                  </a:txBody>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4TB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l" rtl="0" fontAlgn="ctr"/>
                      <a:r>
                        <a:rPr lang="en-US" sz="1050" b="0" i="0" u="none" strike="noStrike" dirty="0">
                          <a:solidFill>
                            <a:schemeClr val="tx1">
                              <a:lumMod val="95000"/>
                              <a:lumOff val="5000"/>
                            </a:schemeClr>
                          </a:solidFill>
                          <a:effectLst/>
                          <a:latin typeface="Segoe UI" panose="020B0502040204020203" pitchFamily="34" charset="0"/>
                        </a:rPr>
                        <a:t>32GB – 8TB per instance</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Scale from 5GB to 100TB of storage in 1GB increments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052644292"/>
                  </a:ext>
                </a:extLst>
              </a:tr>
              <a:tr h="217979">
                <a:tc>
                  <a:txBody>
                    <a:bodyPr/>
                    <a:lstStyle/>
                    <a:p>
                      <a:pPr algn="l" rtl="0" fontAlgn="ctr"/>
                      <a:r>
                        <a:rPr lang="en-US" sz="1100" b="0" i="0" u="none" strike="noStrike" dirty="0">
                          <a:solidFill>
                            <a:srgbClr val="0070C0"/>
                          </a:solidFill>
                          <a:effectLst/>
                          <a:latin typeface="Segoe UI Semibold" panose="020B0702040204020203" pitchFamily="34" charset="0"/>
                        </a:rPr>
                        <a:t> In-Memory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Supported</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Not supported</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2145969495"/>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Read-write IO</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all data access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&lt;0.5ms for hot data access</a:t>
                      </a:r>
                      <a:br>
                        <a:rPr lang="en-US" sz="1050" b="0" i="0" u="none" strike="noStrike" dirty="0">
                          <a:solidFill>
                            <a:schemeClr val="tx1">
                              <a:lumMod val="95000"/>
                              <a:lumOff val="5000"/>
                            </a:schemeClr>
                          </a:solidFill>
                          <a:effectLst/>
                          <a:latin typeface="Segoe UI" panose="020B0502040204020203" pitchFamily="34" charset="0"/>
                        </a:rPr>
                      </a:br>
                      <a:r>
                        <a:rPr lang="en-US" sz="1050" b="0" i="0" u="none" strike="noStrike" dirty="0">
                          <a:solidFill>
                            <a:schemeClr val="tx1">
                              <a:lumMod val="95000"/>
                              <a:lumOff val="5000"/>
                            </a:schemeClr>
                          </a:solidFill>
                          <a:effectLst/>
                          <a:latin typeface="Segoe UI" panose="020B0502040204020203" pitchFamily="34" charset="0"/>
                        </a:rPr>
                        <a:t>~2ms otherwise</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51375223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Availability</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2 read replicas</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it-IT" sz="1050" b="0" i="0" u="none" strike="noStrike" dirty="0">
                          <a:solidFill>
                            <a:schemeClr val="tx1">
                              <a:lumMod val="95000"/>
                              <a:lumOff val="5000"/>
                            </a:schemeClr>
                          </a:solidFill>
                          <a:effectLst/>
                          <a:highlight>
                            <a:srgbClr val="00FF00"/>
                          </a:highlight>
                          <a:latin typeface="Segoe UI" panose="020B0502040204020203" pitchFamily="34" charset="0"/>
                        </a:rPr>
                        <a:t>3 replicas, 1 read-scale replica, zone-redundant HA</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Primary read/write replica + up to 4 read replicas</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6350" cap="flat" cmpd="sng" algn="ctr">
                      <a:solidFill>
                        <a:srgbClr val="808080"/>
                      </a:solidFill>
                      <a:prstDash val="solid"/>
                      <a:round/>
                      <a:headEnd type="none" w="med" len="med"/>
                      <a:tailEnd type="none" w="med" len="med"/>
                    </a:lnB>
                  </a:tcPr>
                </a:tc>
                <a:extLst>
                  <a:ext uri="{0D108BD9-81ED-4DB2-BD59-A6C34878D82A}">
                    <a16:rowId xmlns:a16="http://schemas.microsoft.com/office/drawing/2014/main" val="3645875476"/>
                  </a:ext>
                </a:extLst>
              </a:tr>
              <a:tr h="380034">
                <a:tc>
                  <a:txBody>
                    <a:bodyPr/>
                    <a:lstStyle/>
                    <a:p>
                      <a:pPr algn="l" rtl="0" fontAlgn="ctr"/>
                      <a:r>
                        <a:rPr lang="en-US" sz="1100" b="0" i="0" u="none" strike="noStrike" dirty="0">
                          <a:solidFill>
                            <a:srgbClr val="0070C0"/>
                          </a:solidFill>
                          <a:effectLst/>
                          <a:latin typeface="Segoe UI Semibold" panose="020B0702040204020203" pitchFamily="34" charset="0"/>
                        </a:rPr>
                        <a:t> Backups</a:t>
                      </a:r>
                    </a:p>
                  </a:txBody>
                  <a:tcPr marL="45720" marR="0" marT="0" marB="0" anchor="ctr">
                    <a:lnL w="12700" cap="flat" cmpd="sng" algn="ctr">
                      <a:solidFill>
                        <a:srgbClr val="262626"/>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gridSpan="2">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RA-GRS, 7-35 days (7 days by default)</a:t>
                      </a:r>
                    </a:p>
                  </a:txBody>
                  <a:tcPr marL="0" marR="0" marT="0" marB="0" anchor="ctr">
                    <a:lnL w="6350" cap="flat" cmpd="sng" algn="ctr">
                      <a:solidFill>
                        <a:srgbClr val="808080"/>
                      </a:solidFill>
                      <a:prstDash val="solid"/>
                      <a:round/>
                      <a:headEnd type="none" w="med" len="med"/>
                      <a:tailEnd type="none" w="med" len="med"/>
                    </a:lnL>
                    <a:lnR w="6350" cap="flat" cmpd="sng" algn="ctr">
                      <a:solidFill>
                        <a:srgbClr val="808080"/>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tc hMerge="1">
                  <a:txBody>
                    <a:bodyPr/>
                    <a:lstStyle/>
                    <a:p>
                      <a:endParaRPr lang="en-US"/>
                    </a:p>
                  </a:txBody>
                  <a:tcPr/>
                </a:tc>
                <a:tc>
                  <a:txBody>
                    <a:bodyPr/>
                    <a:lstStyle/>
                    <a:p>
                      <a:pPr algn="ctr" rtl="0" fontAlgn="ctr"/>
                      <a:r>
                        <a:rPr lang="en-US" sz="1050" b="0" i="0" u="none" strike="noStrike" dirty="0">
                          <a:solidFill>
                            <a:schemeClr val="tx1">
                              <a:lumMod val="95000"/>
                              <a:lumOff val="5000"/>
                            </a:schemeClr>
                          </a:solidFill>
                          <a:effectLst/>
                          <a:latin typeface="Segoe UI" panose="020B0502040204020203" pitchFamily="34" charset="0"/>
                        </a:rPr>
                        <a:t>LRS, ZRS, RA-GRS, 7-35 days (7 days by default)</a:t>
                      </a:r>
                    </a:p>
                  </a:txBody>
                  <a:tcPr marL="0" marR="0" marT="0" marB="0" anchor="ctr">
                    <a:lnL w="6350" cap="flat" cmpd="sng" algn="ctr">
                      <a:solidFill>
                        <a:srgbClr val="808080"/>
                      </a:solidFill>
                      <a:prstDash val="solid"/>
                      <a:round/>
                      <a:headEnd type="none" w="med" len="med"/>
                      <a:tailEnd type="none" w="med" len="med"/>
                    </a:lnL>
                    <a:lnR w="12700" cap="flat" cmpd="sng" algn="ctr">
                      <a:solidFill>
                        <a:srgbClr val="262626"/>
                      </a:solidFill>
                      <a:prstDash val="solid"/>
                      <a:round/>
                      <a:headEnd type="none" w="med" len="med"/>
                      <a:tailEnd type="none" w="med" len="med"/>
                    </a:lnR>
                    <a:lnT w="6350" cap="flat" cmpd="sng" algn="ctr">
                      <a:solidFill>
                        <a:srgbClr val="808080"/>
                      </a:solidFill>
                      <a:prstDash val="solid"/>
                      <a:round/>
                      <a:headEnd type="none" w="med" len="med"/>
                      <a:tailEnd type="none" w="med" len="med"/>
                    </a:lnT>
                    <a:lnB w="12700" cap="flat" cmpd="sng" algn="ctr">
                      <a:solidFill>
                        <a:srgbClr val="262626"/>
                      </a:solidFill>
                      <a:prstDash val="solid"/>
                      <a:round/>
                      <a:headEnd type="none" w="med" len="med"/>
                      <a:tailEnd type="none" w="med" len="med"/>
                    </a:lnB>
                  </a:tcPr>
                </a:tc>
                <a:extLst>
                  <a:ext uri="{0D108BD9-81ED-4DB2-BD59-A6C34878D82A}">
                    <a16:rowId xmlns:a16="http://schemas.microsoft.com/office/drawing/2014/main" val="4008461807"/>
                  </a:ext>
                </a:extLst>
              </a:tr>
            </a:tbl>
          </a:graphicData>
        </a:graphic>
      </p:graphicFrame>
      <p:sp>
        <p:nvSpPr>
          <p:cNvPr id="18" name="Freeform 182">
            <a:extLst>
              <a:ext uri="{FF2B5EF4-FFF2-40B4-BE49-F238E27FC236}">
                <a16:creationId xmlns:a16="http://schemas.microsoft.com/office/drawing/2014/main" id="{8CE34CF4-C4B4-4A18-88EB-8C1C9AD175BD}"/>
              </a:ext>
            </a:extLst>
          </p:cNvPr>
          <p:cNvSpPr/>
          <p:nvPr/>
        </p:nvSpPr>
        <p:spPr bwMode="auto">
          <a:xfrm>
            <a:off x="5238934" y="1640571"/>
            <a:ext cx="309562" cy="3968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 name="Group 18">
            <a:extLst>
              <a:ext uri="{FF2B5EF4-FFF2-40B4-BE49-F238E27FC236}">
                <a16:creationId xmlns:a16="http://schemas.microsoft.com/office/drawing/2014/main" id="{85AC5BB8-000D-4371-A92D-2217B5C4FDDA}"/>
              </a:ext>
            </a:extLst>
          </p:cNvPr>
          <p:cNvGrpSpPr/>
          <p:nvPr/>
        </p:nvGrpSpPr>
        <p:grpSpPr>
          <a:xfrm>
            <a:off x="9919026" y="1655180"/>
            <a:ext cx="344583" cy="455681"/>
            <a:chOff x="0" y="0"/>
            <a:chExt cx="815248" cy="984722"/>
          </a:xfrm>
        </p:grpSpPr>
        <p:sp>
          <p:nvSpPr>
            <p:cNvPr id="20" name="Freeform 182">
              <a:extLst>
                <a:ext uri="{FF2B5EF4-FFF2-40B4-BE49-F238E27FC236}">
                  <a16:creationId xmlns:a16="http://schemas.microsoft.com/office/drawing/2014/main" id="{03B0F42E-12BF-4D34-801A-233A36C8B2E7}"/>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28">
              <a:extLst>
                <a:ext uri="{FF2B5EF4-FFF2-40B4-BE49-F238E27FC236}">
                  <a16:creationId xmlns:a16="http://schemas.microsoft.com/office/drawing/2014/main" id="{4C5C849D-FB2F-42B5-9C1C-8EC521A36307}"/>
                </a:ext>
              </a:extLst>
            </p:cNvPr>
            <p:cNvSpPr/>
            <p:nvPr/>
          </p:nvSpPr>
          <p:spPr bwMode="auto">
            <a:xfrm>
              <a:off x="425605" y="313978"/>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DCA2A26E-1F83-4CFA-AE0C-32AAB76AAF14}"/>
              </a:ext>
            </a:extLst>
          </p:cNvPr>
          <p:cNvGrpSpPr/>
          <p:nvPr/>
        </p:nvGrpSpPr>
        <p:grpSpPr>
          <a:xfrm>
            <a:off x="7522752" y="1632981"/>
            <a:ext cx="388307" cy="393192"/>
            <a:chOff x="0" y="0"/>
            <a:chExt cx="854772" cy="827284"/>
          </a:xfrm>
        </p:grpSpPr>
        <p:sp>
          <p:nvSpPr>
            <p:cNvPr id="23" name="Freeform 182">
              <a:extLst>
                <a:ext uri="{FF2B5EF4-FFF2-40B4-BE49-F238E27FC236}">
                  <a16:creationId xmlns:a16="http://schemas.microsoft.com/office/drawing/2014/main" id="{A6C682B2-93D1-4718-8062-0518FDAD83AE}"/>
                </a:ext>
              </a:extLst>
            </p:cNvPr>
            <p:cNvSpPr/>
            <p:nvPr/>
          </p:nvSpPr>
          <p:spPr bwMode="auto">
            <a:xfrm>
              <a:off x="0" y="0"/>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137160" tIns="109728" rIns="137160" bIns="109728" numCol="1" spcCol="0" rtlCol="0" fromWordArt="0" anchor="t" anchorCtr="0" forceAA="0" compatLnSpc="1">
              <a:prstTxWarp prst="textNoShape">
                <a:avLst/>
              </a:prstTxWarp>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699354"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Freeform 121">
              <a:extLst>
                <a:ext uri="{FF2B5EF4-FFF2-40B4-BE49-F238E27FC236}">
                  <a16:creationId xmlns:a16="http://schemas.microsoft.com/office/drawing/2014/main" id="{63F6DCB6-B667-44F3-8B22-C82BB2DDB913}"/>
                </a:ext>
              </a:extLst>
            </p:cNvPr>
            <p:cNvSpPr>
              <a:spLocks noChangeAspect="1"/>
            </p:cNvSpPr>
            <p:nvPr/>
          </p:nvSpPr>
          <p:spPr bwMode="black">
            <a:xfrm rot="5400000" flipH="1">
              <a:off x="367841" y="256150"/>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68583" tIns="34292" rIns="68583" bIns="34292" numCol="1" anchor="t" anchorCtr="0" compatLnSpc="1">
              <a:prstTxWarp prst="textNoShape">
                <a:avLst/>
              </a:prstTxWarp>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l" defTabSz="685775"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dirty="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30810C71-C65E-415A-9FE2-C0BB608D51C6}"/>
              </a:ext>
            </a:extLst>
          </p:cNvPr>
          <p:cNvSpPr txBox="1"/>
          <p:nvPr/>
        </p:nvSpPr>
        <p:spPr>
          <a:xfrm>
            <a:off x="0" y="6396335"/>
            <a:ext cx="6971524"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For latest information reference: </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hlinkClick r:id="rId3"/>
              </a:rPr>
              <a:t>https://azure.microsoft.com/en-us/pricing/details/sql-database/</a:t>
            </a:r>
            <a:r>
              <a:rPr kumimoji="0" lang="en-US" sz="1200" b="0" i="0" u="none" strike="noStrike" kern="1200" cap="none" spc="0" normalizeH="0" baseline="0" noProof="0" dirty="0">
                <a:ln>
                  <a:noFill/>
                </a:ln>
                <a:gradFill>
                  <a:gsLst>
                    <a:gs pos="2917">
                      <a:srgbClr val="3C3C41"/>
                    </a:gs>
                    <a:gs pos="30000">
                      <a:srgbClr val="3C3C41"/>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1201823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Read-only reporting</a:t>
            </a:r>
          </a:p>
        </p:txBody>
      </p:sp>
      <p:sp>
        <p:nvSpPr>
          <p:cNvPr id="6" name="Text Placeholder 5">
            <a:extLst>
              <a:ext uri="{FF2B5EF4-FFF2-40B4-BE49-F238E27FC236}">
                <a16:creationId xmlns:a16="http://schemas.microsoft.com/office/drawing/2014/main" id="{1D372358-9A57-4440-96AE-D21B84A637B3}"/>
              </a:ext>
            </a:extLst>
          </p:cNvPr>
          <p:cNvSpPr>
            <a:spLocks noGrp="1"/>
          </p:cNvSpPr>
          <p:nvPr>
            <p:ph type="body" sz="quarter" idx="10"/>
          </p:nvPr>
        </p:nvSpPr>
        <p:spPr>
          <a:xfrm>
            <a:off x="584199" y="1437480"/>
            <a:ext cx="8427454" cy="1600438"/>
          </a:xfrm>
        </p:spPr>
        <p:txBody>
          <a:bodyPr/>
          <a:lstStyle/>
          <a:p>
            <a:r>
              <a:rPr lang="en-US" dirty="0"/>
              <a:t>Read Scale-out</a:t>
            </a:r>
          </a:p>
          <a:p>
            <a:r>
              <a:rPr lang="en-US" dirty="0"/>
              <a:t>Read-only replica</a:t>
            </a:r>
          </a:p>
          <a:p>
            <a:r>
              <a:rPr lang="en-US" dirty="0"/>
              <a:t>Free with SQL MI BC</a:t>
            </a:r>
          </a:p>
        </p:txBody>
      </p:sp>
      <p:pic>
        <p:nvPicPr>
          <p:cNvPr id="3" name="Picture 2" descr="Diagram of Read Scale-out architecture, displaying the read-only endpoint on a secondary replica within the SQL MI Business Critical service tier.">
            <a:extLst>
              <a:ext uri="{FF2B5EF4-FFF2-40B4-BE49-F238E27FC236}">
                <a16:creationId xmlns:a16="http://schemas.microsoft.com/office/drawing/2014/main" id="{F48F0629-74C4-4E04-AE95-603C14A2E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125" y="1189176"/>
            <a:ext cx="5952543" cy="5475915"/>
          </a:xfrm>
          <a:prstGeom prst="rect">
            <a:avLst/>
          </a:prstGeom>
        </p:spPr>
      </p:pic>
    </p:spTree>
    <p:extLst>
      <p:ext uri="{BB962C8B-B14F-4D97-AF65-F5344CB8AC3E}">
        <p14:creationId xmlns:p14="http://schemas.microsoft.com/office/powerpoint/2010/main" val="28601197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A21910-E444-4975-BC9E-FA3DBF89AE69}"/>
              </a:ext>
            </a:extLst>
          </p:cNvPr>
          <p:cNvSpPr>
            <a:spLocks noGrp="1"/>
          </p:cNvSpPr>
          <p:nvPr>
            <p:ph type="body" sz="quarter" idx="14"/>
          </p:nvPr>
        </p:nvSpPr>
        <p:spPr>
          <a:xfrm>
            <a:off x="455994" y="1387201"/>
            <a:ext cx="4827205" cy="3477875"/>
          </a:xfrm>
        </p:spPr>
        <p:txBody>
          <a:bodyPr vert="horz" wrap="square" lIns="0" tIns="91440" rIns="146304" bIns="91440" rtlCol="0" anchor="t">
            <a:spAutoFit/>
          </a:bodyPr>
          <a:lstStyle/>
          <a:p>
            <a:r>
              <a:rPr lang="en-US" dirty="0"/>
              <a:t>Take an inventory of on-premises licenses </a:t>
            </a:r>
            <a:br>
              <a:rPr lang="en-US" dirty="0"/>
            </a:br>
            <a:r>
              <a:rPr lang="en-US" dirty="0"/>
              <a:t>to determine potential for conversion </a:t>
            </a:r>
          </a:p>
          <a:p>
            <a:r>
              <a:rPr lang="en-US" dirty="0"/>
              <a:t>Convert on-premises cores to vCores to maximize value of investments </a:t>
            </a:r>
          </a:p>
          <a:p>
            <a:pPr lvl="1"/>
            <a:r>
              <a:rPr lang="en-US" dirty="0"/>
              <a:t>1 Standard license core = </a:t>
            </a:r>
            <a:br>
              <a:rPr lang="en-US" dirty="0"/>
            </a:br>
            <a:r>
              <a:rPr lang="en-US" dirty="0"/>
              <a:t>1 General Purpose or Hyperscale core</a:t>
            </a:r>
            <a:endParaRPr lang="en-US" dirty="0">
              <a:cs typeface="Segoe UI"/>
            </a:endParaRPr>
          </a:p>
          <a:p>
            <a:pPr lvl="1"/>
            <a:r>
              <a:rPr lang="en-US" dirty="0"/>
              <a:t>1 Enterprise license core = </a:t>
            </a:r>
            <a:br>
              <a:rPr lang="en-US" dirty="0"/>
            </a:br>
            <a:r>
              <a:rPr lang="en-US" dirty="0"/>
              <a:t>1 Business Critical core</a:t>
            </a:r>
          </a:p>
          <a:p>
            <a:pPr lvl="1"/>
            <a:r>
              <a:rPr lang="en-US" dirty="0"/>
              <a:t>1 Enterprise license core = </a:t>
            </a:r>
            <a:br>
              <a:rPr lang="en-US" dirty="0"/>
            </a:br>
            <a:r>
              <a:rPr lang="en-US" dirty="0"/>
              <a:t>4 General Purpose or Hyperscale cores </a:t>
            </a:r>
            <a:br>
              <a:rPr lang="en-US" dirty="0"/>
            </a:br>
            <a:r>
              <a:rPr lang="en-US" dirty="0"/>
              <a:t>(virtualization benefit)</a:t>
            </a:r>
          </a:p>
        </p:txBody>
      </p:sp>
      <p:sp>
        <p:nvSpPr>
          <p:cNvPr id="2" name="Title 1"/>
          <p:cNvSpPr>
            <a:spLocks noGrp="1"/>
          </p:cNvSpPr>
          <p:nvPr>
            <p:ph type="title"/>
          </p:nvPr>
        </p:nvSpPr>
        <p:spPr/>
        <p:txBody>
          <a:bodyPr/>
          <a:lstStyle/>
          <a:p>
            <a:r>
              <a:rPr lang="en-US" sz="2700">
                <a:cs typeface="Segoe UI"/>
              </a:rPr>
              <a:t>Azure Hybrid Benefit for SQL Server</a:t>
            </a:r>
          </a:p>
        </p:txBody>
      </p:sp>
      <p:sp>
        <p:nvSpPr>
          <p:cNvPr id="37" name="TextBox 36">
            <a:extLst>
              <a:ext uri="{FF2B5EF4-FFF2-40B4-BE49-F238E27FC236}">
                <a16:creationId xmlns:a16="http://schemas.microsoft.com/office/drawing/2014/main" id="{DDCB5B40-37A6-42AB-9329-5DB4844B9FE3}"/>
              </a:ext>
            </a:extLst>
          </p:cNvPr>
          <p:cNvSpPr txBox="1"/>
          <p:nvPr/>
        </p:nvSpPr>
        <p:spPr>
          <a:xfrm>
            <a:off x="7465414" y="1189177"/>
            <a:ext cx="2568016" cy="338554"/>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License trade-in values</a:t>
            </a:r>
          </a:p>
        </p:txBody>
      </p:sp>
      <p:cxnSp>
        <p:nvCxnSpPr>
          <p:cNvPr id="38" name="Straight Arrow Connector 37">
            <a:extLst>
              <a:ext uri="{FF2B5EF4-FFF2-40B4-BE49-F238E27FC236}">
                <a16:creationId xmlns:a16="http://schemas.microsoft.com/office/drawing/2014/main" id="{BF72DD1D-A3D6-4645-BAE5-E4E85C7473F1}"/>
              </a:ext>
            </a:extLst>
          </p:cNvPr>
          <p:cNvCxnSpPr>
            <a:cxnSpLocks/>
          </p:cNvCxnSpPr>
          <p:nvPr/>
        </p:nvCxnSpPr>
        <p:spPr>
          <a:xfrm>
            <a:off x="7965209" y="2705009"/>
            <a:ext cx="1383443" cy="0"/>
          </a:xfrm>
          <a:prstGeom prst="straightConnector1">
            <a:avLst/>
          </a:prstGeom>
          <a:grpFill/>
          <a:ln w="12700" cap="flat" cmpd="sng" algn="ctr">
            <a:solidFill>
              <a:srgbClr val="0078D7"/>
            </a:solidFill>
            <a:prstDash val="dash"/>
            <a:miter lim="800000"/>
            <a:tailEnd type="triangle"/>
          </a:ln>
          <a:effectLst/>
        </p:spPr>
      </p:cxnSp>
      <p:grpSp>
        <p:nvGrpSpPr>
          <p:cNvPr id="39" name="Group 38">
            <a:extLst>
              <a:ext uri="{FF2B5EF4-FFF2-40B4-BE49-F238E27FC236}">
                <a16:creationId xmlns:a16="http://schemas.microsoft.com/office/drawing/2014/main" id="{0C85A76F-050E-42CD-BDC0-6453AB3CEED7}"/>
              </a:ext>
            </a:extLst>
          </p:cNvPr>
          <p:cNvGrpSpPr/>
          <p:nvPr/>
        </p:nvGrpSpPr>
        <p:grpSpPr>
          <a:xfrm>
            <a:off x="9634799" y="2311391"/>
            <a:ext cx="1332792" cy="734704"/>
            <a:chOff x="9596354" y="1993850"/>
            <a:chExt cx="1332792" cy="734704"/>
          </a:xfrm>
        </p:grpSpPr>
        <p:sp useBgFill="1">
          <p:nvSpPr>
            <p:cNvPr id="40" name="Cylinder 39">
              <a:extLst>
                <a:ext uri="{FF2B5EF4-FFF2-40B4-BE49-F238E27FC236}">
                  <a16:creationId xmlns:a16="http://schemas.microsoft.com/office/drawing/2014/main" id="{E12C0E95-98AB-4F3E-A7A7-405EEF466B18}"/>
                </a:ext>
              </a:extLst>
            </p:cNvPr>
            <p:cNvSpPr/>
            <p:nvPr/>
          </p:nvSpPr>
          <p:spPr bwMode="auto">
            <a:xfrm>
              <a:off x="10103274" y="2195803"/>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E9CCD324-A0B4-4B76-9B35-198C0D49D085}"/>
                </a:ext>
              </a:extLst>
            </p:cNvPr>
            <p:cNvSpPr/>
            <p:nvPr/>
          </p:nvSpPr>
          <p:spPr bwMode="auto">
            <a:xfrm rot="10800000" flipV="1">
              <a:off x="9596354" y="199385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2" name="Group 41">
            <a:extLst>
              <a:ext uri="{FF2B5EF4-FFF2-40B4-BE49-F238E27FC236}">
                <a16:creationId xmlns:a16="http://schemas.microsoft.com/office/drawing/2014/main" id="{BBA4DA81-AD81-4E1B-B288-289612EC1BC6}"/>
              </a:ext>
            </a:extLst>
          </p:cNvPr>
          <p:cNvGrpSpPr/>
          <p:nvPr/>
        </p:nvGrpSpPr>
        <p:grpSpPr>
          <a:xfrm>
            <a:off x="7965210" y="4141507"/>
            <a:ext cx="1383442" cy="1528772"/>
            <a:chOff x="8163493" y="4027295"/>
            <a:chExt cx="1005840" cy="1687922"/>
          </a:xfrm>
        </p:grpSpPr>
        <p:cxnSp>
          <p:nvCxnSpPr>
            <p:cNvPr id="43" name="Straight Arrow Connector 42">
              <a:extLst>
                <a:ext uri="{FF2B5EF4-FFF2-40B4-BE49-F238E27FC236}">
                  <a16:creationId xmlns:a16="http://schemas.microsoft.com/office/drawing/2014/main" id="{7DB4DE16-18E0-4CF6-BF2E-57AA05AA7849}"/>
                </a:ext>
              </a:extLst>
            </p:cNvPr>
            <p:cNvCxnSpPr>
              <a:cxnSpLocks/>
            </p:cNvCxnSpPr>
            <p:nvPr/>
          </p:nvCxnSpPr>
          <p:spPr>
            <a:xfrm>
              <a:off x="8163493" y="5029417"/>
              <a:ext cx="1005840" cy="685800"/>
            </a:xfrm>
            <a:prstGeom prst="straightConnector1">
              <a:avLst/>
            </a:prstGeom>
            <a:grpFill/>
            <a:ln w="12700" cap="flat" cmpd="sng" algn="ctr">
              <a:solidFill>
                <a:srgbClr val="0078D7"/>
              </a:solidFill>
              <a:prstDash val="dash"/>
              <a:miter lim="800000"/>
              <a:tailEnd type="triangle"/>
            </a:ln>
            <a:effectLst/>
          </p:spPr>
        </p:cxnSp>
        <p:cxnSp>
          <p:nvCxnSpPr>
            <p:cNvPr id="44" name="Straight Arrow Connector 43">
              <a:extLst>
                <a:ext uri="{FF2B5EF4-FFF2-40B4-BE49-F238E27FC236}">
                  <a16:creationId xmlns:a16="http://schemas.microsoft.com/office/drawing/2014/main" id="{DCF86B45-FC5E-4184-89AB-C26520CEC885}"/>
                </a:ext>
              </a:extLst>
            </p:cNvPr>
            <p:cNvCxnSpPr>
              <a:cxnSpLocks/>
            </p:cNvCxnSpPr>
            <p:nvPr/>
          </p:nvCxnSpPr>
          <p:spPr>
            <a:xfrm flipV="1">
              <a:off x="8163493" y="4027295"/>
              <a:ext cx="1005840" cy="685800"/>
            </a:xfrm>
            <a:prstGeom prst="straightConnector1">
              <a:avLst/>
            </a:prstGeom>
            <a:grpFill/>
            <a:ln w="12700" cap="flat" cmpd="sng" algn="ctr">
              <a:solidFill>
                <a:srgbClr val="0078D7"/>
              </a:solidFill>
              <a:prstDash val="dash"/>
              <a:miter lim="800000"/>
              <a:tailEnd type="triangle"/>
            </a:ln>
            <a:effectLst/>
          </p:spPr>
        </p:cxnSp>
      </p:grpSp>
      <p:grpSp>
        <p:nvGrpSpPr>
          <p:cNvPr id="45" name="Group 44">
            <a:extLst>
              <a:ext uri="{FF2B5EF4-FFF2-40B4-BE49-F238E27FC236}">
                <a16:creationId xmlns:a16="http://schemas.microsoft.com/office/drawing/2014/main" id="{5A4A0909-3F45-4433-AC97-56F4AF20F8D4}"/>
              </a:ext>
            </a:extLst>
          </p:cNvPr>
          <p:cNvGrpSpPr/>
          <p:nvPr/>
        </p:nvGrpSpPr>
        <p:grpSpPr>
          <a:xfrm>
            <a:off x="9634799" y="3694232"/>
            <a:ext cx="1332792" cy="734704"/>
            <a:chOff x="9263138" y="3580020"/>
            <a:chExt cx="1332792" cy="734704"/>
          </a:xfrm>
        </p:grpSpPr>
        <p:sp>
          <p:nvSpPr>
            <p:cNvPr id="46" name="Freeform: Shape 45">
              <a:extLst>
                <a:ext uri="{FF2B5EF4-FFF2-40B4-BE49-F238E27FC236}">
                  <a16:creationId xmlns:a16="http://schemas.microsoft.com/office/drawing/2014/main" id="{3118225C-7FA4-4AAC-8D9E-5049B2A19C8A}"/>
                </a:ext>
              </a:extLst>
            </p:cNvPr>
            <p:cNvSpPr/>
            <p:nvPr/>
          </p:nvSpPr>
          <p:spPr bwMode="auto">
            <a:xfrm rot="10800000" flipV="1">
              <a:off x="9263138" y="3580020"/>
              <a:ext cx="1332792" cy="734704"/>
            </a:xfrm>
            <a:custGeom>
              <a:avLst/>
              <a:gdLst>
                <a:gd name="connsiteX0" fmla="*/ 468654 w 923172"/>
                <a:gd name="connsiteY0" fmla="*/ 0 h 508901"/>
                <a:gd name="connsiteX1" fmla="*/ 268765 w 923172"/>
                <a:gd name="connsiteY1" fmla="*/ 132495 h 508901"/>
                <a:gd name="connsiteX2" fmla="*/ 266909 w 923172"/>
                <a:gd name="connsiteY2" fmla="*/ 138472 h 508901"/>
                <a:gd name="connsiteX3" fmla="*/ 249452 w 923172"/>
                <a:gd name="connsiteY3" fmla="*/ 132083 h 508901"/>
                <a:gd name="connsiteX4" fmla="*/ 192276 w 923172"/>
                <a:gd name="connsiteY4" fmla="*/ 123439 h 508901"/>
                <a:gd name="connsiteX5" fmla="*/ 0 w 923172"/>
                <a:gd name="connsiteY5" fmla="*/ 315715 h 508901"/>
                <a:gd name="connsiteX6" fmla="*/ 172616 w 923172"/>
                <a:gd name="connsiteY6" fmla="*/ 506997 h 508901"/>
                <a:gd name="connsiteX7" fmla="*/ 187286 w 923172"/>
                <a:gd name="connsiteY7" fmla="*/ 507738 h 508901"/>
                <a:gd name="connsiteX8" fmla="*/ 195320 w 923172"/>
                <a:gd name="connsiteY8" fmla="*/ 508548 h 508901"/>
                <a:gd name="connsiteX9" fmla="*/ 814971 w 923172"/>
                <a:gd name="connsiteY9" fmla="*/ 508548 h 508901"/>
                <a:gd name="connsiteX10" fmla="*/ 823982 w 923172"/>
                <a:gd name="connsiteY10" fmla="*/ 508901 h 508901"/>
                <a:gd name="connsiteX11" fmla="*/ 845048 w 923172"/>
                <a:gd name="connsiteY11" fmla="*/ 505473 h 508901"/>
                <a:gd name="connsiteX12" fmla="*/ 919556 w 923172"/>
                <a:gd name="connsiteY12" fmla="*/ 376422 h 508901"/>
                <a:gd name="connsiteX13" fmla="*/ 811571 w 923172"/>
                <a:gd name="connsiteY13" fmla="*/ 298486 h 508901"/>
                <a:gd name="connsiteX14" fmla="*/ 803541 w 923172"/>
                <a:gd name="connsiteY14" fmla="*/ 299793 h 508901"/>
                <a:gd name="connsiteX15" fmla="*/ 805759 w 923172"/>
                <a:gd name="connsiteY15" fmla="*/ 286575 h 508901"/>
                <a:gd name="connsiteX16" fmla="*/ 789439 w 923172"/>
                <a:gd name="connsiteY16" fmla="*/ 215965 h 508901"/>
                <a:gd name="connsiteX17" fmla="*/ 690710 w 923172"/>
                <a:gd name="connsiteY17" fmla="*/ 154271 h 508901"/>
                <a:gd name="connsiteX18" fmla="*/ 676409 w 923172"/>
                <a:gd name="connsiteY18" fmla="*/ 154648 h 508901"/>
                <a:gd name="connsiteX19" fmla="*/ 675838 w 923172"/>
                <a:gd name="connsiteY19" fmla="*/ 152427 h 508901"/>
                <a:gd name="connsiteX20" fmla="*/ 468654 w 923172"/>
                <a:gd name="connsiteY20" fmla="*/ 0 h 50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3172" h="508901">
                  <a:moveTo>
                    <a:pt x="468654" y="0"/>
                  </a:moveTo>
                  <a:cubicBezTo>
                    <a:pt x="378796" y="0"/>
                    <a:pt x="301697" y="54633"/>
                    <a:pt x="268765" y="132495"/>
                  </a:cubicBezTo>
                  <a:lnTo>
                    <a:pt x="266909" y="138472"/>
                  </a:lnTo>
                  <a:lnTo>
                    <a:pt x="249452" y="132083"/>
                  </a:lnTo>
                  <a:cubicBezTo>
                    <a:pt x="231390" y="126465"/>
                    <a:pt x="212186" y="123439"/>
                    <a:pt x="192276" y="123439"/>
                  </a:cubicBezTo>
                  <a:cubicBezTo>
                    <a:pt x="86085" y="123439"/>
                    <a:pt x="0" y="209524"/>
                    <a:pt x="0" y="315715"/>
                  </a:cubicBezTo>
                  <a:cubicBezTo>
                    <a:pt x="0" y="415269"/>
                    <a:pt x="75660" y="497151"/>
                    <a:pt x="172616" y="506997"/>
                  </a:cubicBezTo>
                  <a:lnTo>
                    <a:pt x="187286" y="507738"/>
                  </a:lnTo>
                  <a:lnTo>
                    <a:pt x="195320" y="508548"/>
                  </a:lnTo>
                  <a:lnTo>
                    <a:pt x="814971" y="508548"/>
                  </a:lnTo>
                  <a:lnTo>
                    <a:pt x="823982" y="508901"/>
                  </a:lnTo>
                  <a:cubicBezTo>
                    <a:pt x="830971" y="508482"/>
                    <a:pt x="838022" y="507355"/>
                    <a:pt x="845048" y="505473"/>
                  </a:cubicBezTo>
                  <a:cubicBezTo>
                    <a:pt x="901259" y="490411"/>
                    <a:pt x="934617" y="432633"/>
                    <a:pt x="919556" y="376422"/>
                  </a:cubicBezTo>
                  <a:cubicBezTo>
                    <a:pt x="906376" y="327237"/>
                    <a:pt x="860493" y="295549"/>
                    <a:pt x="811571" y="298486"/>
                  </a:cubicBezTo>
                  <a:lnTo>
                    <a:pt x="803541" y="299793"/>
                  </a:lnTo>
                  <a:lnTo>
                    <a:pt x="805759" y="286575"/>
                  </a:lnTo>
                  <a:cubicBezTo>
                    <a:pt x="807442" y="262757"/>
                    <a:pt x="802276" y="238199"/>
                    <a:pt x="789439" y="215965"/>
                  </a:cubicBezTo>
                  <a:cubicBezTo>
                    <a:pt x="768044" y="178908"/>
                    <a:pt x="730406" y="157077"/>
                    <a:pt x="690710" y="154271"/>
                  </a:cubicBezTo>
                  <a:lnTo>
                    <a:pt x="676409" y="154648"/>
                  </a:lnTo>
                  <a:lnTo>
                    <a:pt x="675838" y="152427"/>
                  </a:lnTo>
                  <a:cubicBezTo>
                    <a:pt x="648371" y="64118"/>
                    <a:pt x="566000" y="0"/>
                    <a:pt x="468654"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47" name="Group 46">
              <a:extLst>
                <a:ext uri="{FF2B5EF4-FFF2-40B4-BE49-F238E27FC236}">
                  <a16:creationId xmlns:a16="http://schemas.microsoft.com/office/drawing/2014/main" id="{69E5F24A-1CD7-471C-8DE2-617FBF4E7230}"/>
                </a:ext>
              </a:extLst>
            </p:cNvPr>
            <p:cNvGrpSpPr/>
            <p:nvPr/>
          </p:nvGrpSpPr>
          <p:grpSpPr>
            <a:xfrm>
              <a:off x="9764940" y="3728909"/>
              <a:ext cx="358760" cy="533152"/>
              <a:chOff x="9769209" y="169256"/>
              <a:chExt cx="250996" cy="373004"/>
            </a:xfrm>
          </p:grpSpPr>
          <p:sp>
            <p:nvSpPr>
              <p:cNvPr id="48" name="Cylinder 47">
                <a:extLst>
                  <a:ext uri="{FF2B5EF4-FFF2-40B4-BE49-F238E27FC236}">
                    <a16:creationId xmlns:a16="http://schemas.microsoft.com/office/drawing/2014/main" id="{C481612C-6E8E-4870-9F88-B1F4F6EA435E}"/>
                  </a:ext>
                </a:extLst>
              </p:cNvPr>
              <p:cNvSpPr/>
              <p:nvPr/>
            </p:nvSpPr>
            <p:spPr bwMode="auto">
              <a:xfrm>
                <a:off x="9769209" y="169256"/>
                <a:ext cx="183070" cy="240510"/>
              </a:xfrm>
              <a:prstGeom prst="can">
                <a:avLst>
                  <a:gd name="adj" fmla="val 39530"/>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49" name="Freeform 28">
                <a:extLst>
                  <a:ext uri="{FF2B5EF4-FFF2-40B4-BE49-F238E27FC236}">
                    <a16:creationId xmlns:a16="http://schemas.microsoft.com/office/drawing/2014/main" id="{5402264B-D382-4BF6-90CE-10F4CE53F72D}"/>
                  </a:ext>
                </a:extLst>
              </p:cNvPr>
              <p:cNvSpPr/>
              <p:nvPr/>
            </p:nvSpPr>
            <p:spPr bwMode="auto">
              <a:xfrm>
                <a:off x="9884353" y="308400"/>
                <a:ext cx="135852" cy="233860"/>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0" name="Rectangle 49">
            <a:extLst>
              <a:ext uri="{FF2B5EF4-FFF2-40B4-BE49-F238E27FC236}">
                <a16:creationId xmlns:a16="http://schemas.microsoft.com/office/drawing/2014/main" id="{AD544D3A-12A7-497D-862E-032BD82117BA}"/>
              </a:ext>
            </a:extLst>
          </p:cNvPr>
          <p:cNvSpPr/>
          <p:nvPr/>
        </p:nvSpPr>
        <p:spPr>
          <a:xfrm>
            <a:off x="9579645" y="3098167"/>
            <a:ext cx="1443101"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a:t>
            </a:r>
          </a:p>
        </p:txBody>
      </p:sp>
      <p:sp>
        <p:nvSpPr>
          <p:cNvPr id="51" name="Rectangle 50">
            <a:extLst>
              <a:ext uri="{FF2B5EF4-FFF2-40B4-BE49-F238E27FC236}">
                <a16:creationId xmlns:a16="http://schemas.microsoft.com/office/drawing/2014/main" id="{73526835-0FBB-440D-8CCB-590B8044D749}"/>
              </a:ext>
            </a:extLst>
          </p:cNvPr>
          <p:cNvSpPr/>
          <p:nvPr/>
        </p:nvSpPr>
        <p:spPr>
          <a:xfrm>
            <a:off x="9579645" y="6058328"/>
            <a:ext cx="1600678" cy="430887"/>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a:ea typeface="MS PGothic"/>
                <a:cs typeface="Segoe UI Semibold"/>
              </a:rPr>
              <a:t>4x General purpose or Hyperscale </a:t>
            </a:r>
            <a:r>
              <a:rPr kumimoji="0" lang="en-US" sz="1100" b="0" i="0" u="none" strike="noStrike" kern="0" cap="none" spc="0" normalizeH="0" baseline="0" noProof="0" dirty="0" err="1">
                <a:ln>
                  <a:noFill/>
                </a:ln>
                <a:solidFill>
                  <a:srgbClr val="0078D7"/>
                </a:solidFill>
                <a:effectLst/>
                <a:uLnTx/>
                <a:uFillTx/>
                <a:latin typeface="Segoe UI Semibold"/>
                <a:ea typeface="MS PGothic"/>
                <a:cs typeface="Segoe UI Semibold"/>
              </a:rPr>
              <a:t>vCores</a:t>
            </a:r>
          </a:p>
        </p:txBody>
      </p:sp>
      <p:sp>
        <p:nvSpPr>
          <p:cNvPr id="52" name="Rectangle 51">
            <a:extLst>
              <a:ext uri="{FF2B5EF4-FFF2-40B4-BE49-F238E27FC236}">
                <a16:creationId xmlns:a16="http://schemas.microsoft.com/office/drawing/2014/main" id="{B3090857-BE31-4396-943E-24D1429A98BB}"/>
              </a:ext>
            </a:extLst>
          </p:cNvPr>
          <p:cNvSpPr/>
          <p:nvPr/>
        </p:nvSpPr>
        <p:spPr>
          <a:xfrm>
            <a:off x="9579645" y="4476583"/>
            <a:ext cx="14431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Business critical vCore</a:t>
            </a:r>
          </a:p>
        </p:txBody>
      </p:sp>
      <p:grpSp>
        <p:nvGrpSpPr>
          <p:cNvPr id="53" name="Group 52">
            <a:extLst>
              <a:ext uri="{FF2B5EF4-FFF2-40B4-BE49-F238E27FC236}">
                <a16:creationId xmlns:a16="http://schemas.microsoft.com/office/drawing/2014/main" id="{7AAC2CA2-C128-49D8-B85F-C76DDD97EF06}"/>
              </a:ext>
            </a:extLst>
          </p:cNvPr>
          <p:cNvGrpSpPr/>
          <p:nvPr/>
        </p:nvGrpSpPr>
        <p:grpSpPr>
          <a:xfrm>
            <a:off x="9422067" y="5315699"/>
            <a:ext cx="1758256" cy="709160"/>
            <a:chOff x="9594488" y="5319194"/>
            <a:chExt cx="1829746" cy="737994"/>
          </a:xfrm>
        </p:grpSpPr>
        <p:grpSp>
          <p:nvGrpSpPr>
            <p:cNvPr id="54" name="Group 53">
              <a:extLst>
                <a:ext uri="{FF2B5EF4-FFF2-40B4-BE49-F238E27FC236}">
                  <a16:creationId xmlns:a16="http://schemas.microsoft.com/office/drawing/2014/main" id="{E61DB42B-5F9B-4397-8FD2-F68C4A27F976}"/>
                </a:ext>
              </a:extLst>
            </p:cNvPr>
            <p:cNvGrpSpPr/>
            <p:nvPr/>
          </p:nvGrpSpPr>
          <p:grpSpPr>
            <a:xfrm>
              <a:off x="9929521" y="5626621"/>
              <a:ext cx="1254196" cy="347388"/>
              <a:chOff x="6561008" y="1026495"/>
              <a:chExt cx="1502937" cy="419026"/>
            </a:xfrm>
          </p:grpSpPr>
          <p:sp useBgFill="1">
            <p:nvSpPr>
              <p:cNvPr id="56" name="Cylinder 55">
                <a:extLst>
                  <a:ext uri="{FF2B5EF4-FFF2-40B4-BE49-F238E27FC236}">
                    <a16:creationId xmlns:a16="http://schemas.microsoft.com/office/drawing/2014/main" id="{0D7EE3A1-4638-4124-8A2A-1C03C9FBFA5F}"/>
                  </a:ext>
                </a:extLst>
              </p:cNvPr>
              <p:cNvSpPr/>
              <p:nvPr/>
            </p:nvSpPr>
            <p:spPr bwMode="auto">
              <a:xfrm>
                <a:off x="6561008"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7" name="Cylinder 56">
                <a:extLst>
                  <a:ext uri="{FF2B5EF4-FFF2-40B4-BE49-F238E27FC236}">
                    <a16:creationId xmlns:a16="http://schemas.microsoft.com/office/drawing/2014/main" id="{5C585CA9-7B31-42BF-8070-0CF36DEBEE80}"/>
                  </a:ext>
                </a:extLst>
              </p:cNvPr>
              <p:cNvSpPr/>
              <p:nvPr/>
            </p:nvSpPr>
            <p:spPr bwMode="auto">
              <a:xfrm>
                <a:off x="6955670"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58" name="Cylinder 57">
                <a:extLst>
                  <a:ext uri="{FF2B5EF4-FFF2-40B4-BE49-F238E27FC236}">
                    <a16:creationId xmlns:a16="http://schemas.microsoft.com/office/drawing/2014/main" id="{E1A76415-F7E3-48D3-B890-36014A2008AC}"/>
                  </a:ext>
                </a:extLst>
              </p:cNvPr>
              <p:cNvSpPr/>
              <p:nvPr/>
            </p:nvSpPr>
            <p:spPr bwMode="auto">
              <a:xfrm>
                <a:off x="7350332"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useBgFill="1">
            <p:nvSpPr>
              <p:cNvPr id="84" name="Cylinder 83">
                <a:extLst>
                  <a:ext uri="{FF2B5EF4-FFF2-40B4-BE49-F238E27FC236}">
                    <a16:creationId xmlns:a16="http://schemas.microsoft.com/office/drawing/2014/main" id="{9DC7F3FD-E50B-43E5-96B3-3A86F7EB66E6}"/>
                  </a:ext>
                </a:extLst>
              </p:cNvPr>
              <p:cNvSpPr/>
              <p:nvPr/>
            </p:nvSpPr>
            <p:spPr bwMode="auto">
              <a:xfrm>
                <a:off x="7744993" y="1026495"/>
                <a:ext cx="318952" cy="419026"/>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55" name="Freeform: Shape 54">
              <a:extLst>
                <a:ext uri="{FF2B5EF4-FFF2-40B4-BE49-F238E27FC236}">
                  <a16:creationId xmlns:a16="http://schemas.microsoft.com/office/drawing/2014/main" id="{BF3BE900-FB9B-494E-ACBF-880A95D85130}"/>
                </a:ext>
              </a:extLst>
            </p:cNvPr>
            <p:cNvSpPr/>
            <p:nvPr/>
          </p:nvSpPr>
          <p:spPr bwMode="auto">
            <a:xfrm rot="10800000" flipV="1">
              <a:off x="9594488" y="5319194"/>
              <a:ext cx="1829746" cy="737994"/>
            </a:xfrm>
            <a:custGeom>
              <a:avLst/>
              <a:gdLst>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119232 w 2034499"/>
                <a:gd name="connsiteY19" fmla="*/ 734194 h 734704"/>
                <a:gd name="connsiteX20" fmla="*/ 1878288 w 2034499"/>
                <a:gd name="connsiteY20" fmla="*/ 734194 h 734704"/>
                <a:gd name="connsiteX21" fmla="*/ 1891298 w 2034499"/>
                <a:gd name="connsiteY21" fmla="*/ 734704 h 734704"/>
                <a:gd name="connsiteX22" fmla="*/ 1921711 w 2034499"/>
                <a:gd name="connsiteY22" fmla="*/ 729755 h 734704"/>
                <a:gd name="connsiteX23" fmla="*/ 2029279 w 2034499"/>
                <a:gd name="connsiteY23" fmla="*/ 543443 h 734704"/>
                <a:gd name="connsiteX24" fmla="*/ 1873380 w 2034499"/>
                <a:gd name="connsiteY24" fmla="*/ 430926 h 734704"/>
                <a:gd name="connsiteX25" fmla="*/ 1861787 w 2034499"/>
                <a:gd name="connsiteY25" fmla="*/ 432813 h 734704"/>
                <a:gd name="connsiteX26" fmla="*/ 1864989 w 2034499"/>
                <a:gd name="connsiteY26" fmla="*/ 413730 h 734704"/>
                <a:gd name="connsiteX27" fmla="*/ 1841428 w 2034499"/>
                <a:gd name="connsiteY27" fmla="*/ 311790 h 734704"/>
                <a:gd name="connsiteX28" fmla="*/ 1698892 w 2034499"/>
                <a:gd name="connsiteY28" fmla="*/ 222722 h 734704"/>
                <a:gd name="connsiteX29" fmla="*/ 1678245 w 2034499"/>
                <a:gd name="connsiteY29" fmla="*/ 223266 h 734704"/>
                <a:gd name="connsiteX30" fmla="*/ 1677421 w 2034499"/>
                <a:gd name="connsiteY30" fmla="*/ 220060 h 734704"/>
                <a:gd name="connsiteX31" fmla="*/ 1378307 w 2034499"/>
                <a:gd name="connsiteY31"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116100 w 2034499"/>
                <a:gd name="connsiteY18" fmla="*/ 734704 h 734704"/>
                <a:gd name="connsiteX19" fmla="*/ 1878288 w 2034499"/>
                <a:gd name="connsiteY19" fmla="*/ 734194 h 734704"/>
                <a:gd name="connsiteX20" fmla="*/ 1891298 w 2034499"/>
                <a:gd name="connsiteY20" fmla="*/ 734704 h 734704"/>
                <a:gd name="connsiteX21" fmla="*/ 1921711 w 2034499"/>
                <a:gd name="connsiteY21" fmla="*/ 729755 h 734704"/>
                <a:gd name="connsiteX22" fmla="*/ 2029279 w 2034499"/>
                <a:gd name="connsiteY22" fmla="*/ 543443 h 734704"/>
                <a:gd name="connsiteX23" fmla="*/ 1873380 w 2034499"/>
                <a:gd name="connsiteY23" fmla="*/ 430926 h 734704"/>
                <a:gd name="connsiteX24" fmla="*/ 1861787 w 2034499"/>
                <a:gd name="connsiteY24" fmla="*/ 432813 h 734704"/>
                <a:gd name="connsiteX25" fmla="*/ 1864989 w 2034499"/>
                <a:gd name="connsiteY25" fmla="*/ 413730 h 734704"/>
                <a:gd name="connsiteX26" fmla="*/ 1841428 w 2034499"/>
                <a:gd name="connsiteY26" fmla="*/ 311790 h 734704"/>
                <a:gd name="connsiteX27" fmla="*/ 1698892 w 2034499"/>
                <a:gd name="connsiteY27" fmla="*/ 222722 h 734704"/>
                <a:gd name="connsiteX28" fmla="*/ 1678245 w 2034499"/>
                <a:gd name="connsiteY28" fmla="*/ 223266 h 734704"/>
                <a:gd name="connsiteX29" fmla="*/ 1677421 w 2034499"/>
                <a:gd name="connsiteY29" fmla="*/ 220060 h 734704"/>
                <a:gd name="connsiteX30" fmla="*/ 1378307 w 2034499"/>
                <a:gd name="connsiteY30"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103895 w 2034499"/>
                <a:gd name="connsiteY17" fmla="*/ 734226 h 734704"/>
                <a:gd name="connsiteX18" fmla="*/ 1878288 w 2034499"/>
                <a:gd name="connsiteY18" fmla="*/ 734194 h 734704"/>
                <a:gd name="connsiteX19" fmla="*/ 1891298 w 2034499"/>
                <a:gd name="connsiteY19" fmla="*/ 734704 h 734704"/>
                <a:gd name="connsiteX20" fmla="*/ 1921711 w 2034499"/>
                <a:gd name="connsiteY20" fmla="*/ 729755 h 734704"/>
                <a:gd name="connsiteX21" fmla="*/ 2029279 w 2034499"/>
                <a:gd name="connsiteY21" fmla="*/ 543443 h 734704"/>
                <a:gd name="connsiteX22" fmla="*/ 1873380 w 2034499"/>
                <a:gd name="connsiteY22" fmla="*/ 430926 h 734704"/>
                <a:gd name="connsiteX23" fmla="*/ 1861787 w 2034499"/>
                <a:gd name="connsiteY23" fmla="*/ 432813 h 734704"/>
                <a:gd name="connsiteX24" fmla="*/ 1864989 w 2034499"/>
                <a:gd name="connsiteY24" fmla="*/ 413730 h 734704"/>
                <a:gd name="connsiteX25" fmla="*/ 1841428 w 2034499"/>
                <a:gd name="connsiteY25" fmla="*/ 311790 h 734704"/>
                <a:gd name="connsiteX26" fmla="*/ 1698892 w 2034499"/>
                <a:gd name="connsiteY26" fmla="*/ 222722 h 734704"/>
                <a:gd name="connsiteX27" fmla="*/ 1678245 w 2034499"/>
                <a:gd name="connsiteY27" fmla="*/ 223266 h 734704"/>
                <a:gd name="connsiteX28" fmla="*/ 1677421 w 2034499"/>
                <a:gd name="connsiteY28" fmla="*/ 220060 h 734704"/>
                <a:gd name="connsiteX29" fmla="*/ 1378307 w 2034499"/>
                <a:gd name="connsiteY29"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264565 w 2034499"/>
                <a:gd name="connsiteY16" fmla="*/ 734226 h 734704"/>
                <a:gd name="connsiteX17" fmla="*/ 1878288 w 2034499"/>
                <a:gd name="connsiteY17" fmla="*/ 734194 h 734704"/>
                <a:gd name="connsiteX18" fmla="*/ 1891298 w 2034499"/>
                <a:gd name="connsiteY18" fmla="*/ 734704 h 734704"/>
                <a:gd name="connsiteX19" fmla="*/ 1921711 w 2034499"/>
                <a:gd name="connsiteY19" fmla="*/ 729755 h 734704"/>
                <a:gd name="connsiteX20" fmla="*/ 2029279 w 2034499"/>
                <a:gd name="connsiteY20" fmla="*/ 543443 h 734704"/>
                <a:gd name="connsiteX21" fmla="*/ 1873380 w 2034499"/>
                <a:gd name="connsiteY21" fmla="*/ 430926 h 734704"/>
                <a:gd name="connsiteX22" fmla="*/ 1861787 w 2034499"/>
                <a:gd name="connsiteY22" fmla="*/ 432813 h 734704"/>
                <a:gd name="connsiteX23" fmla="*/ 1864989 w 2034499"/>
                <a:gd name="connsiteY23" fmla="*/ 413730 h 734704"/>
                <a:gd name="connsiteX24" fmla="*/ 1841428 w 2034499"/>
                <a:gd name="connsiteY24" fmla="*/ 311790 h 734704"/>
                <a:gd name="connsiteX25" fmla="*/ 1698892 w 2034499"/>
                <a:gd name="connsiteY25" fmla="*/ 222722 h 734704"/>
                <a:gd name="connsiteX26" fmla="*/ 1678245 w 2034499"/>
                <a:gd name="connsiteY26" fmla="*/ 223266 h 734704"/>
                <a:gd name="connsiteX27" fmla="*/ 1677421 w 2034499"/>
                <a:gd name="connsiteY27" fmla="*/ 220060 h 734704"/>
                <a:gd name="connsiteX28" fmla="*/ 1378307 w 2034499"/>
                <a:gd name="connsiteY28"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253682 w 2034499"/>
                <a:gd name="connsiteY15" fmla="*/ 733129 h 734704"/>
                <a:gd name="connsiteX16" fmla="*/ 1878288 w 2034499"/>
                <a:gd name="connsiteY16" fmla="*/ 734194 h 734704"/>
                <a:gd name="connsiteX17" fmla="*/ 1891298 w 2034499"/>
                <a:gd name="connsiteY17" fmla="*/ 734704 h 734704"/>
                <a:gd name="connsiteX18" fmla="*/ 1921711 w 2034499"/>
                <a:gd name="connsiteY18" fmla="*/ 729755 h 734704"/>
                <a:gd name="connsiteX19" fmla="*/ 2029279 w 2034499"/>
                <a:gd name="connsiteY19" fmla="*/ 543443 h 734704"/>
                <a:gd name="connsiteX20" fmla="*/ 1873380 w 2034499"/>
                <a:gd name="connsiteY20" fmla="*/ 430926 h 734704"/>
                <a:gd name="connsiteX21" fmla="*/ 1861787 w 2034499"/>
                <a:gd name="connsiteY21" fmla="*/ 432813 h 734704"/>
                <a:gd name="connsiteX22" fmla="*/ 1864989 w 2034499"/>
                <a:gd name="connsiteY22" fmla="*/ 413730 h 734704"/>
                <a:gd name="connsiteX23" fmla="*/ 1841428 w 2034499"/>
                <a:gd name="connsiteY23" fmla="*/ 311790 h 734704"/>
                <a:gd name="connsiteX24" fmla="*/ 1698892 w 2034499"/>
                <a:gd name="connsiteY24" fmla="*/ 222722 h 734704"/>
                <a:gd name="connsiteX25" fmla="*/ 1678245 w 2034499"/>
                <a:gd name="connsiteY25" fmla="*/ 223266 h 734704"/>
                <a:gd name="connsiteX26" fmla="*/ 1677421 w 2034499"/>
                <a:gd name="connsiteY26" fmla="*/ 220060 h 734704"/>
                <a:gd name="connsiteX27" fmla="*/ 1378307 w 2034499"/>
                <a:gd name="connsiteY27"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78288 w 2034499"/>
                <a:gd name="connsiteY15" fmla="*/ 734194 h 734704"/>
                <a:gd name="connsiteX16" fmla="*/ 1891298 w 2034499"/>
                <a:gd name="connsiteY16" fmla="*/ 734704 h 734704"/>
                <a:gd name="connsiteX17" fmla="*/ 1921711 w 2034499"/>
                <a:gd name="connsiteY17" fmla="*/ 729755 h 734704"/>
                <a:gd name="connsiteX18" fmla="*/ 2029279 w 2034499"/>
                <a:gd name="connsiteY18" fmla="*/ 543443 h 734704"/>
                <a:gd name="connsiteX19" fmla="*/ 1873380 w 2034499"/>
                <a:gd name="connsiteY19" fmla="*/ 430926 h 734704"/>
                <a:gd name="connsiteX20" fmla="*/ 1861787 w 2034499"/>
                <a:gd name="connsiteY20" fmla="*/ 432813 h 734704"/>
                <a:gd name="connsiteX21" fmla="*/ 1864989 w 2034499"/>
                <a:gd name="connsiteY21" fmla="*/ 413730 h 734704"/>
                <a:gd name="connsiteX22" fmla="*/ 1841428 w 2034499"/>
                <a:gd name="connsiteY22" fmla="*/ 311790 h 734704"/>
                <a:gd name="connsiteX23" fmla="*/ 1698892 w 2034499"/>
                <a:gd name="connsiteY23" fmla="*/ 222722 h 734704"/>
                <a:gd name="connsiteX24" fmla="*/ 1678245 w 2034499"/>
                <a:gd name="connsiteY24" fmla="*/ 223266 h 734704"/>
                <a:gd name="connsiteX25" fmla="*/ 1677421 w 2034499"/>
                <a:gd name="connsiteY25" fmla="*/ 220060 h 734704"/>
                <a:gd name="connsiteX26" fmla="*/ 1378307 w 2034499"/>
                <a:gd name="connsiteY26" fmla="*/ 0 h 734704"/>
                <a:gd name="connsiteX0" fmla="*/ 1378307 w 2034499"/>
                <a:gd name="connsiteY0" fmla="*/ 0 h 734704"/>
                <a:gd name="connsiteX1" fmla="*/ 1136631 w 2034499"/>
                <a:gd name="connsiteY1" fmla="*/ 113973 h 734704"/>
                <a:gd name="connsiteX2" fmla="*/ 1133555 w 2034499"/>
                <a:gd name="connsiteY2" fmla="*/ 119043 h 734704"/>
                <a:gd name="connsiteX3" fmla="*/ 1108754 w 2034499"/>
                <a:gd name="connsiteY3" fmla="*/ 93642 h 734704"/>
                <a:gd name="connsiteX4" fmla="*/ 950913 w 2034499"/>
                <a:gd name="connsiteY4" fmla="*/ 41232 h 734704"/>
                <a:gd name="connsiteX5" fmla="*/ 803415 w 2034499"/>
                <a:gd name="connsiteY5" fmla="*/ 86286 h 734704"/>
                <a:gd name="connsiteX6" fmla="*/ 793876 w 2034499"/>
                <a:gd name="connsiteY6" fmla="*/ 94954 h 734704"/>
                <a:gd name="connsiteX7" fmla="*/ 729046 w 2034499"/>
                <a:gd name="connsiteY7" fmla="*/ 60827 h 734704"/>
                <a:gd name="connsiteX8" fmla="*/ 634801 w 2034499"/>
                <a:gd name="connsiteY8" fmla="*/ 45388 h 734704"/>
                <a:gd name="connsiteX9" fmla="*/ 364047 w 2034499"/>
                <a:gd name="connsiteY9" fmla="*/ 224855 h 734704"/>
                <a:gd name="connsiteX10" fmla="*/ 361533 w 2034499"/>
                <a:gd name="connsiteY10" fmla="*/ 232951 h 734704"/>
                <a:gd name="connsiteX11" fmla="*/ 337888 w 2034499"/>
                <a:gd name="connsiteY11" fmla="*/ 224297 h 734704"/>
                <a:gd name="connsiteX12" fmla="*/ 260441 w 2034499"/>
                <a:gd name="connsiteY12" fmla="*/ 212588 h 734704"/>
                <a:gd name="connsiteX13" fmla="*/ 0 w 2034499"/>
                <a:gd name="connsiteY13" fmla="*/ 473030 h 734704"/>
                <a:gd name="connsiteX14" fmla="*/ 233812 w 2034499"/>
                <a:gd name="connsiteY14" fmla="*/ 732125 h 734704"/>
                <a:gd name="connsiteX15" fmla="*/ 1891298 w 2034499"/>
                <a:gd name="connsiteY15" fmla="*/ 734704 h 734704"/>
                <a:gd name="connsiteX16" fmla="*/ 1921711 w 2034499"/>
                <a:gd name="connsiteY16" fmla="*/ 729755 h 734704"/>
                <a:gd name="connsiteX17" fmla="*/ 2029279 w 2034499"/>
                <a:gd name="connsiteY17" fmla="*/ 543443 h 734704"/>
                <a:gd name="connsiteX18" fmla="*/ 1873380 w 2034499"/>
                <a:gd name="connsiteY18" fmla="*/ 430926 h 734704"/>
                <a:gd name="connsiteX19" fmla="*/ 1861787 w 2034499"/>
                <a:gd name="connsiteY19" fmla="*/ 432813 h 734704"/>
                <a:gd name="connsiteX20" fmla="*/ 1864989 w 2034499"/>
                <a:gd name="connsiteY20" fmla="*/ 413730 h 734704"/>
                <a:gd name="connsiteX21" fmla="*/ 1841428 w 2034499"/>
                <a:gd name="connsiteY21" fmla="*/ 311790 h 734704"/>
                <a:gd name="connsiteX22" fmla="*/ 1698892 w 2034499"/>
                <a:gd name="connsiteY22" fmla="*/ 222722 h 734704"/>
                <a:gd name="connsiteX23" fmla="*/ 1678245 w 2034499"/>
                <a:gd name="connsiteY23" fmla="*/ 223266 h 734704"/>
                <a:gd name="connsiteX24" fmla="*/ 1677421 w 2034499"/>
                <a:gd name="connsiteY24" fmla="*/ 220060 h 734704"/>
                <a:gd name="connsiteX25" fmla="*/ 1378307 w 2034499"/>
                <a:gd name="connsiteY25" fmla="*/ 0 h 734704"/>
                <a:gd name="connsiteX0" fmla="*/ 1378307 w 2034499"/>
                <a:gd name="connsiteY0" fmla="*/ 0 h 732125"/>
                <a:gd name="connsiteX1" fmla="*/ 1136631 w 2034499"/>
                <a:gd name="connsiteY1" fmla="*/ 113973 h 732125"/>
                <a:gd name="connsiteX2" fmla="*/ 1133555 w 2034499"/>
                <a:gd name="connsiteY2" fmla="*/ 119043 h 732125"/>
                <a:gd name="connsiteX3" fmla="*/ 1108754 w 2034499"/>
                <a:gd name="connsiteY3" fmla="*/ 93642 h 732125"/>
                <a:gd name="connsiteX4" fmla="*/ 950913 w 2034499"/>
                <a:gd name="connsiteY4" fmla="*/ 41232 h 732125"/>
                <a:gd name="connsiteX5" fmla="*/ 803415 w 2034499"/>
                <a:gd name="connsiteY5" fmla="*/ 86286 h 732125"/>
                <a:gd name="connsiteX6" fmla="*/ 793876 w 2034499"/>
                <a:gd name="connsiteY6" fmla="*/ 94954 h 732125"/>
                <a:gd name="connsiteX7" fmla="*/ 729046 w 2034499"/>
                <a:gd name="connsiteY7" fmla="*/ 60827 h 732125"/>
                <a:gd name="connsiteX8" fmla="*/ 634801 w 2034499"/>
                <a:gd name="connsiteY8" fmla="*/ 45388 h 732125"/>
                <a:gd name="connsiteX9" fmla="*/ 364047 w 2034499"/>
                <a:gd name="connsiteY9" fmla="*/ 224855 h 732125"/>
                <a:gd name="connsiteX10" fmla="*/ 361533 w 2034499"/>
                <a:gd name="connsiteY10" fmla="*/ 232951 h 732125"/>
                <a:gd name="connsiteX11" fmla="*/ 337888 w 2034499"/>
                <a:gd name="connsiteY11" fmla="*/ 224297 h 732125"/>
                <a:gd name="connsiteX12" fmla="*/ 260441 w 2034499"/>
                <a:gd name="connsiteY12" fmla="*/ 212588 h 732125"/>
                <a:gd name="connsiteX13" fmla="*/ 0 w 2034499"/>
                <a:gd name="connsiteY13" fmla="*/ 473030 h 732125"/>
                <a:gd name="connsiteX14" fmla="*/ 233812 w 2034499"/>
                <a:gd name="connsiteY14" fmla="*/ 732125 h 732125"/>
                <a:gd name="connsiteX15" fmla="*/ 1921711 w 2034499"/>
                <a:gd name="connsiteY15" fmla="*/ 729755 h 732125"/>
                <a:gd name="connsiteX16" fmla="*/ 2029279 w 2034499"/>
                <a:gd name="connsiteY16" fmla="*/ 543443 h 732125"/>
                <a:gd name="connsiteX17" fmla="*/ 1873380 w 2034499"/>
                <a:gd name="connsiteY17" fmla="*/ 430926 h 732125"/>
                <a:gd name="connsiteX18" fmla="*/ 1861787 w 2034499"/>
                <a:gd name="connsiteY18" fmla="*/ 432813 h 732125"/>
                <a:gd name="connsiteX19" fmla="*/ 1864989 w 2034499"/>
                <a:gd name="connsiteY19" fmla="*/ 413730 h 732125"/>
                <a:gd name="connsiteX20" fmla="*/ 1841428 w 2034499"/>
                <a:gd name="connsiteY20" fmla="*/ 311790 h 732125"/>
                <a:gd name="connsiteX21" fmla="*/ 1698892 w 2034499"/>
                <a:gd name="connsiteY21" fmla="*/ 222722 h 732125"/>
                <a:gd name="connsiteX22" fmla="*/ 1678245 w 2034499"/>
                <a:gd name="connsiteY22" fmla="*/ 223266 h 732125"/>
                <a:gd name="connsiteX23" fmla="*/ 1677421 w 2034499"/>
                <a:gd name="connsiteY23" fmla="*/ 220060 h 732125"/>
                <a:gd name="connsiteX24" fmla="*/ 1378307 w 2034499"/>
                <a:gd name="connsiteY24" fmla="*/ 0 h 73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34499" h="732125">
                  <a:moveTo>
                    <a:pt x="1378307" y="0"/>
                  </a:moveTo>
                  <a:cubicBezTo>
                    <a:pt x="1281011" y="0"/>
                    <a:pt x="1194076" y="44367"/>
                    <a:pt x="1136631" y="113973"/>
                  </a:cubicBezTo>
                  <a:lnTo>
                    <a:pt x="1133555" y="119043"/>
                  </a:lnTo>
                  <a:lnTo>
                    <a:pt x="1108754" y="93642"/>
                  </a:lnTo>
                  <a:cubicBezTo>
                    <a:pt x="1064740" y="60725"/>
                    <a:pt x="1010103" y="41232"/>
                    <a:pt x="950913" y="41232"/>
                  </a:cubicBezTo>
                  <a:cubicBezTo>
                    <a:pt x="896277" y="41232"/>
                    <a:pt x="845519" y="57841"/>
                    <a:pt x="803415" y="86286"/>
                  </a:cubicBezTo>
                  <a:lnTo>
                    <a:pt x="793876" y="94954"/>
                  </a:lnTo>
                  <a:lnTo>
                    <a:pt x="729046" y="60827"/>
                  </a:lnTo>
                  <a:cubicBezTo>
                    <a:pt x="699462" y="50816"/>
                    <a:pt x="667766" y="45388"/>
                    <a:pt x="634801" y="45388"/>
                  </a:cubicBezTo>
                  <a:cubicBezTo>
                    <a:pt x="513087" y="45388"/>
                    <a:pt x="408655" y="119389"/>
                    <a:pt x="364047" y="224855"/>
                  </a:cubicBezTo>
                  <a:lnTo>
                    <a:pt x="361533" y="232951"/>
                  </a:lnTo>
                  <a:lnTo>
                    <a:pt x="337888" y="224297"/>
                  </a:lnTo>
                  <a:cubicBezTo>
                    <a:pt x="313422" y="216687"/>
                    <a:pt x="287410" y="212588"/>
                    <a:pt x="260441" y="212588"/>
                  </a:cubicBezTo>
                  <a:cubicBezTo>
                    <a:pt x="116604" y="212588"/>
                    <a:pt x="0" y="329192"/>
                    <a:pt x="0" y="473030"/>
                  </a:cubicBezTo>
                  <a:cubicBezTo>
                    <a:pt x="0" y="607878"/>
                    <a:pt x="102483" y="718788"/>
                    <a:pt x="233812" y="732125"/>
                  </a:cubicBezTo>
                  <a:lnTo>
                    <a:pt x="1921711" y="729755"/>
                  </a:lnTo>
                  <a:cubicBezTo>
                    <a:pt x="2002863" y="708010"/>
                    <a:pt x="2051022" y="624595"/>
                    <a:pt x="2029279" y="543443"/>
                  </a:cubicBezTo>
                  <a:cubicBezTo>
                    <a:pt x="2010251" y="472434"/>
                    <a:pt x="1944009" y="426686"/>
                    <a:pt x="1873380" y="430926"/>
                  </a:cubicBezTo>
                  <a:lnTo>
                    <a:pt x="1861787" y="432813"/>
                  </a:lnTo>
                  <a:lnTo>
                    <a:pt x="1864989" y="413730"/>
                  </a:lnTo>
                  <a:cubicBezTo>
                    <a:pt x="1867419" y="379344"/>
                    <a:pt x="1859961" y="343890"/>
                    <a:pt x="1841428" y="311790"/>
                  </a:cubicBezTo>
                  <a:cubicBezTo>
                    <a:pt x="1810539" y="258291"/>
                    <a:pt x="1756201" y="226773"/>
                    <a:pt x="1698892" y="222722"/>
                  </a:cubicBezTo>
                  <a:lnTo>
                    <a:pt x="1678245" y="223266"/>
                  </a:lnTo>
                  <a:lnTo>
                    <a:pt x="1677421" y="220060"/>
                  </a:lnTo>
                  <a:cubicBezTo>
                    <a:pt x="1637766" y="92568"/>
                    <a:pt x="1518847" y="0"/>
                    <a:pt x="1378307" y="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86" name="TextBox 85">
            <a:extLst>
              <a:ext uri="{FF2B5EF4-FFF2-40B4-BE49-F238E27FC236}">
                <a16:creationId xmlns:a16="http://schemas.microsoft.com/office/drawing/2014/main" id="{C205181F-A991-42AC-B1BF-96FCD084AD19}"/>
              </a:ext>
            </a:extLst>
          </p:cNvPr>
          <p:cNvSpPr txBox="1"/>
          <p:nvPr/>
        </p:nvSpPr>
        <p:spPr>
          <a:xfrm>
            <a:off x="6440245" y="1684319"/>
            <a:ext cx="1603341"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SQL Server cores with SA license</a:t>
            </a:r>
          </a:p>
        </p:txBody>
      </p:sp>
      <p:sp>
        <p:nvSpPr>
          <p:cNvPr id="87" name="TextBox 86">
            <a:extLst>
              <a:ext uri="{FF2B5EF4-FFF2-40B4-BE49-F238E27FC236}">
                <a16:creationId xmlns:a16="http://schemas.microsoft.com/office/drawing/2014/main" id="{C84E09C2-C3A6-429F-8436-723648A52191}"/>
              </a:ext>
            </a:extLst>
          </p:cNvPr>
          <p:cNvSpPr txBox="1"/>
          <p:nvPr/>
        </p:nvSpPr>
        <p:spPr>
          <a:xfrm>
            <a:off x="9491152" y="1684319"/>
            <a:ext cx="1620087" cy="4247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Segoe UI Semibold" panose="020B0702040204020203" pitchFamily="34" charset="0"/>
                <a:ea typeface="MS PGothic" charset="0"/>
                <a:cs typeface="Segoe UI Semibold" panose="020B0702040204020203" pitchFamily="34" charset="0"/>
              </a:rPr>
              <a:t>vCores on Azure SQL Database</a:t>
            </a:r>
          </a:p>
        </p:txBody>
      </p:sp>
      <p:cxnSp>
        <p:nvCxnSpPr>
          <p:cNvPr id="88" name="Straight Arrow Connector 87">
            <a:extLst>
              <a:ext uri="{FF2B5EF4-FFF2-40B4-BE49-F238E27FC236}">
                <a16:creationId xmlns:a16="http://schemas.microsoft.com/office/drawing/2014/main" id="{6DA2902B-13D2-4105-9507-C4FD0ADFE1AA}"/>
              </a:ext>
            </a:extLst>
          </p:cNvPr>
          <p:cNvCxnSpPr/>
          <p:nvPr/>
        </p:nvCxnSpPr>
        <p:spPr>
          <a:xfrm>
            <a:off x="8199865" y="1896685"/>
            <a:ext cx="990985"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useBgFill="1">
        <p:nvSpPr>
          <p:cNvPr id="89" name="Cylinder 88">
            <a:extLst>
              <a:ext uri="{FF2B5EF4-FFF2-40B4-BE49-F238E27FC236}">
                <a16:creationId xmlns:a16="http://schemas.microsoft.com/office/drawing/2014/main" id="{CCC1366B-A4A3-41DF-8D0E-D8F0AC6585C5}"/>
              </a:ext>
            </a:extLst>
          </p:cNvPr>
          <p:cNvSpPr/>
          <p:nvPr/>
        </p:nvSpPr>
        <p:spPr bwMode="auto">
          <a:xfrm>
            <a:off x="7047605" y="2443941"/>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50BA134A-530F-48F8-87CC-A846F3DAA64E}"/>
              </a:ext>
            </a:extLst>
          </p:cNvPr>
          <p:cNvSpPr/>
          <p:nvPr/>
        </p:nvSpPr>
        <p:spPr>
          <a:xfrm>
            <a:off x="6579061" y="5147810"/>
            <a:ext cx="132571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 Enterprise Edition</a:t>
            </a:r>
          </a:p>
        </p:txBody>
      </p:sp>
      <p:sp>
        <p:nvSpPr>
          <p:cNvPr id="91" name="Rectangle 90">
            <a:extLst>
              <a:ext uri="{FF2B5EF4-FFF2-40B4-BE49-F238E27FC236}">
                <a16:creationId xmlns:a16="http://schemas.microsoft.com/office/drawing/2014/main" id="{6E72F858-2FD0-4FBF-9F22-53B7D30C2A59}"/>
              </a:ext>
            </a:extLst>
          </p:cNvPr>
          <p:cNvSpPr/>
          <p:nvPr/>
        </p:nvSpPr>
        <p:spPr>
          <a:xfrm>
            <a:off x="6554675" y="3008933"/>
            <a:ext cx="137448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SQL Server</a:t>
            </a:r>
            <a:b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br>
            <a:r>
              <a:rPr kumimoji="0" lang="en-US" sz="1100" b="0" i="0" u="none" strike="noStrike" kern="0" cap="none" spc="0" normalizeH="0" baseline="0" noProof="0" dirty="0">
                <a:ln>
                  <a:noFill/>
                </a:ln>
                <a:solidFill>
                  <a:srgbClr val="0078D7"/>
                </a:solidFill>
                <a:effectLst/>
                <a:uLnTx/>
                <a:uFillTx/>
                <a:latin typeface="Segoe UI Semibold" panose="020B0702040204020203" pitchFamily="34" charset="0"/>
                <a:ea typeface="MS PGothic" charset="0"/>
                <a:cs typeface="Segoe UI Semibold" panose="020B0702040204020203" pitchFamily="34" charset="0"/>
              </a:rPr>
              <a:t>Standard Edition </a:t>
            </a:r>
          </a:p>
        </p:txBody>
      </p:sp>
      <p:sp useBgFill="1">
        <p:nvSpPr>
          <p:cNvPr id="92" name="Cylinder 91">
            <a:extLst>
              <a:ext uri="{FF2B5EF4-FFF2-40B4-BE49-F238E27FC236}">
                <a16:creationId xmlns:a16="http://schemas.microsoft.com/office/drawing/2014/main" id="{97C952B0-7E34-46CB-AA26-2997A77DD154}"/>
              </a:ext>
            </a:extLst>
          </p:cNvPr>
          <p:cNvSpPr/>
          <p:nvPr/>
        </p:nvSpPr>
        <p:spPr bwMode="auto">
          <a:xfrm>
            <a:off x="7047605" y="4582057"/>
            <a:ext cx="388620" cy="510552"/>
          </a:xfrm>
          <a:prstGeom prst="can">
            <a:avLst>
              <a:gd name="adj" fmla="val 39530"/>
            </a:avLst>
          </a:pr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Tree>
    <p:extLst>
      <p:ext uri="{BB962C8B-B14F-4D97-AF65-F5344CB8AC3E}">
        <p14:creationId xmlns:p14="http://schemas.microsoft.com/office/powerpoint/2010/main" val="3110206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Azure SQL </a:t>
            </a:r>
            <a:br>
              <a:rPr lang="en-US" dirty="0"/>
            </a:br>
            <a:r>
              <a:rPr lang="en-US" dirty="0"/>
              <a:t>Platform Benefits</a:t>
            </a:r>
          </a:p>
        </p:txBody>
      </p:sp>
    </p:spTree>
    <p:extLst>
      <p:ext uri="{BB962C8B-B14F-4D97-AF65-F5344CB8AC3E}">
        <p14:creationId xmlns:p14="http://schemas.microsoft.com/office/powerpoint/2010/main" val="38298082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built-in</a:t>
            </a:r>
          </a:p>
        </p:txBody>
      </p:sp>
      <p:graphicFrame>
        <p:nvGraphicFramePr>
          <p:cNvPr id="3" name="Diagram 2">
            <a:extLst>
              <a:ext uri="{FF2B5EF4-FFF2-40B4-BE49-F238E27FC236}">
                <a16:creationId xmlns:a16="http://schemas.microsoft.com/office/drawing/2014/main" id="{20D76EE0-796D-4698-A77E-CDF50CB2634E}"/>
              </a:ext>
            </a:extLst>
          </p:cNvPr>
          <p:cNvGraphicFramePr/>
          <p:nvPr>
            <p:extLst>
              <p:ext uri="{D42A27DB-BD31-4B8C-83A1-F6EECF244321}">
                <p14:modId xmlns:p14="http://schemas.microsoft.com/office/powerpoint/2010/main" val="2890593171"/>
              </p:ext>
            </p:extLst>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extLst>
              <p:ext uri="{D42A27DB-BD31-4B8C-83A1-F6EECF244321}">
                <p14:modId xmlns:p14="http://schemas.microsoft.com/office/powerpoint/2010/main" val="4079171916"/>
              </p:ext>
            </p:extLst>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771317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 — Everything built in</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pic>
        <p:nvPicPr>
          <p:cNvPr id="86" name="Graphic 85" descr="Checkmark">
            <a:extLst>
              <a:ext uri="{FF2B5EF4-FFF2-40B4-BE49-F238E27FC236}">
                <a16:creationId xmlns:a16="http://schemas.microsoft.com/office/drawing/2014/main" id="{E4BC7AAB-049F-41D6-929D-62BBBB7679F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2288664"/>
            <a:ext cx="723764" cy="723764"/>
          </a:xfrm>
          <a:prstGeom prst="rect">
            <a:avLst/>
          </a:prstGeom>
        </p:spPr>
      </p:pic>
      <p:pic>
        <p:nvPicPr>
          <p:cNvPr id="87" name="Graphic 86" descr="Checkmark">
            <a:extLst>
              <a:ext uri="{FF2B5EF4-FFF2-40B4-BE49-F238E27FC236}">
                <a16:creationId xmlns:a16="http://schemas.microsoft.com/office/drawing/2014/main" id="{2AF80C12-AF39-4D6D-84A0-8D0A97AD64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1628" y="3379020"/>
            <a:ext cx="723764" cy="723764"/>
          </a:xfrm>
          <a:prstGeom prst="rect">
            <a:avLst/>
          </a:prstGeom>
        </p:spPr>
      </p:pic>
      <p:pic>
        <p:nvPicPr>
          <p:cNvPr id="88" name="Graphic 87" descr="Checkmark">
            <a:extLst>
              <a:ext uri="{FF2B5EF4-FFF2-40B4-BE49-F238E27FC236}">
                <a16:creationId xmlns:a16="http://schemas.microsoft.com/office/drawing/2014/main" id="{360369ED-4FCA-4CBC-82D0-05EC60EC6E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1210204"/>
            <a:ext cx="723764" cy="723764"/>
          </a:xfrm>
          <a:prstGeom prst="rect">
            <a:avLst/>
          </a:prstGeom>
        </p:spPr>
      </p:pic>
      <p:pic>
        <p:nvPicPr>
          <p:cNvPr id="89" name="Graphic 88" descr="Checkmark">
            <a:extLst>
              <a:ext uri="{FF2B5EF4-FFF2-40B4-BE49-F238E27FC236}">
                <a16:creationId xmlns:a16="http://schemas.microsoft.com/office/drawing/2014/main" id="{9978FAA6-9972-46A4-99EC-909506CD4C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83844" y="1170727"/>
            <a:ext cx="723764" cy="723764"/>
          </a:xfrm>
          <a:prstGeom prst="rect">
            <a:avLst/>
          </a:prstGeom>
        </p:spPr>
      </p:pic>
      <p:pic>
        <p:nvPicPr>
          <p:cNvPr id="90" name="Graphic 89" descr="Checkmark">
            <a:extLst>
              <a:ext uri="{FF2B5EF4-FFF2-40B4-BE49-F238E27FC236}">
                <a16:creationId xmlns:a16="http://schemas.microsoft.com/office/drawing/2014/main" id="{A92EE53D-5057-44AE-A6DB-B7BDEAB9F93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78726" y="2300881"/>
            <a:ext cx="723764" cy="723764"/>
          </a:xfrm>
          <a:prstGeom prst="rect">
            <a:avLst/>
          </a:prstGeom>
        </p:spPr>
      </p:pic>
      <p:pic>
        <p:nvPicPr>
          <p:cNvPr id="91" name="Graphic 90" descr="Checkmark">
            <a:extLst>
              <a:ext uri="{FF2B5EF4-FFF2-40B4-BE49-F238E27FC236}">
                <a16:creationId xmlns:a16="http://schemas.microsoft.com/office/drawing/2014/main" id="{A6BCBB5A-4018-4F0A-912B-05200E23505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565138" y="3459129"/>
            <a:ext cx="723764" cy="723764"/>
          </a:xfrm>
          <a:prstGeom prst="rect">
            <a:avLst/>
          </a:prstGeom>
        </p:spPr>
      </p:pic>
      <p:pic>
        <p:nvPicPr>
          <p:cNvPr id="93" name="Graphic 92" descr="Checkmark">
            <a:extLst>
              <a:ext uri="{FF2B5EF4-FFF2-40B4-BE49-F238E27FC236}">
                <a16:creationId xmlns:a16="http://schemas.microsoft.com/office/drawing/2014/main" id="{EBB15988-93CC-4D38-9595-5AA2363E9C5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467117" y="4548032"/>
            <a:ext cx="723764" cy="723764"/>
          </a:xfrm>
          <a:prstGeom prst="rect">
            <a:avLst/>
          </a:prstGeom>
        </p:spPr>
      </p:pic>
      <p:pic>
        <p:nvPicPr>
          <p:cNvPr id="94" name="Graphic 93" descr="Checkmark">
            <a:extLst>
              <a:ext uri="{FF2B5EF4-FFF2-40B4-BE49-F238E27FC236}">
                <a16:creationId xmlns:a16="http://schemas.microsoft.com/office/drawing/2014/main" id="{F4714C55-5775-4B69-96B9-E4D16A78B33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23119" y="5703607"/>
            <a:ext cx="723764" cy="723764"/>
          </a:xfrm>
          <a:prstGeom prst="rect">
            <a:avLst/>
          </a:prstGeom>
        </p:spPr>
      </p:pic>
      <p:sp>
        <p:nvSpPr>
          <p:cNvPr id="7" name="Rectangle: Rounded Corners 6">
            <a:extLst>
              <a:ext uri="{FF2B5EF4-FFF2-40B4-BE49-F238E27FC236}">
                <a16:creationId xmlns:a16="http://schemas.microsoft.com/office/drawing/2014/main" id="{FE52DFDB-E132-4BB0-912D-7BC75A9DCBED}"/>
              </a:ext>
            </a:extLst>
          </p:cNvPr>
          <p:cNvSpPr/>
          <p:nvPr/>
        </p:nvSpPr>
        <p:spPr bwMode="auto">
          <a:xfrm>
            <a:off x="5800173" y="214555"/>
            <a:ext cx="2275048"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configurable</a:t>
            </a:r>
          </a:p>
        </p:txBody>
      </p:sp>
      <p:sp>
        <p:nvSpPr>
          <p:cNvPr id="96" name="Rectangle: Rounded Corners 95">
            <a:extLst>
              <a:ext uri="{FF2B5EF4-FFF2-40B4-BE49-F238E27FC236}">
                <a16:creationId xmlns:a16="http://schemas.microsoft.com/office/drawing/2014/main" id="{72A41B4E-8EF8-4ABD-97F3-4C670B959163}"/>
              </a:ext>
            </a:extLst>
          </p:cNvPr>
          <p:cNvSpPr/>
          <p:nvPr/>
        </p:nvSpPr>
        <p:spPr bwMode="auto">
          <a:xfrm>
            <a:off x="2112931" y="243094"/>
            <a:ext cx="1449666" cy="656378"/>
          </a:xfrm>
          <a:prstGeom prst="round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accent5"/>
                </a:solidFill>
                <a:ea typeface="Segoe UI" pitchFamily="34" charset="0"/>
                <a:cs typeface="Segoe UI" pitchFamily="34" charset="0"/>
              </a:rPr>
              <a:t>VMs</a:t>
            </a:r>
          </a:p>
        </p:txBody>
      </p:sp>
    </p:spTree>
    <p:extLst>
      <p:ext uri="{BB962C8B-B14F-4D97-AF65-F5344CB8AC3E}">
        <p14:creationId xmlns:p14="http://schemas.microsoft.com/office/powerpoint/2010/main" val="360971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109A0-1529-49C8-A3DF-8578E2D42778}"/>
              </a:ext>
            </a:extLst>
          </p:cNvPr>
          <p:cNvSpPr>
            <a:spLocks noGrp="1"/>
          </p:cNvSpPr>
          <p:nvPr>
            <p:ph type="title"/>
          </p:nvPr>
        </p:nvSpPr>
        <p:spPr/>
        <p:txBody>
          <a:bodyPr/>
          <a:lstStyle/>
          <a:p>
            <a:r>
              <a:rPr lang="en-US"/>
              <a:t>SQL Server 2019 comparison to Azure SQL</a:t>
            </a:r>
          </a:p>
        </p:txBody>
      </p:sp>
      <p:graphicFrame>
        <p:nvGraphicFramePr>
          <p:cNvPr id="4" name="Table 3">
            <a:extLst>
              <a:ext uri="{FF2B5EF4-FFF2-40B4-BE49-F238E27FC236}">
                <a16:creationId xmlns:a16="http://schemas.microsoft.com/office/drawing/2014/main" id="{2686E0A1-F97D-4A03-9BB5-517E15AAFC67}"/>
              </a:ext>
            </a:extLst>
          </p:cNvPr>
          <p:cNvGraphicFramePr>
            <a:graphicFrameLocks noGrp="1"/>
          </p:cNvGraphicFramePr>
          <p:nvPr/>
        </p:nvGraphicFramePr>
        <p:xfrm>
          <a:off x="424180" y="1240366"/>
          <a:ext cx="11510154" cy="5160430"/>
        </p:xfrm>
        <a:graphic>
          <a:graphicData uri="http://schemas.openxmlformats.org/drawingml/2006/table">
            <a:tbl>
              <a:tblPr firstRow="1" bandRow="1">
                <a:tableStyleId>{5C22544A-7EE6-4342-B048-85BDC9FD1C3A}</a:tableStyleId>
              </a:tblPr>
              <a:tblGrid>
                <a:gridCol w="3836718">
                  <a:extLst>
                    <a:ext uri="{9D8B030D-6E8A-4147-A177-3AD203B41FA5}">
                      <a16:colId xmlns:a16="http://schemas.microsoft.com/office/drawing/2014/main" val="1062027916"/>
                    </a:ext>
                  </a:extLst>
                </a:gridCol>
                <a:gridCol w="3836718">
                  <a:extLst>
                    <a:ext uri="{9D8B030D-6E8A-4147-A177-3AD203B41FA5}">
                      <a16:colId xmlns:a16="http://schemas.microsoft.com/office/drawing/2014/main" val="3540941010"/>
                    </a:ext>
                  </a:extLst>
                </a:gridCol>
                <a:gridCol w="3836718">
                  <a:extLst>
                    <a:ext uri="{9D8B030D-6E8A-4147-A177-3AD203B41FA5}">
                      <a16:colId xmlns:a16="http://schemas.microsoft.com/office/drawing/2014/main" val="486341775"/>
                    </a:ext>
                  </a:extLst>
                </a:gridCol>
              </a:tblGrid>
              <a:tr h="516043">
                <a:tc>
                  <a:txBody>
                    <a:bodyPr/>
                    <a:lstStyle/>
                    <a:p>
                      <a:r>
                        <a:rPr lang="en-US"/>
                        <a:t>Feature</a:t>
                      </a:r>
                    </a:p>
                  </a:txBody>
                  <a:tcPr/>
                </a:tc>
                <a:tc>
                  <a:txBody>
                    <a:bodyPr/>
                    <a:lstStyle/>
                    <a:p>
                      <a:r>
                        <a:rPr lang="en-US"/>
                        <a:t>SQL Server 2019</a:t>
                      </a:r>
                    </a:p>
                  </a:txBody>
                  <a:tcPr/>
                </a:tc>
                <a:tc>
                  <a:txBody>
                    <a:bodyPr/>
                    <a:lstStyle/>
                    <a:p>
                      <a:r>
                        <a:rPr lang="en-US"/>
                        <a:t>Azure SQL</a:t>
                      </a:r>
                    </a:p>
                  </a:txBody>
                  <a:tcPr/>
                </a:tc>
                <a:extLst>
                  <a:ext uri="{0D108BD9-81ED-4DB2-BD59-A6C34878D82A}">
                    <a16:rowId xmlns:a16="http://schemas.microsoft.com/office/drawing/2014/main" val="2839683007"/>
                  </a:ext>
                </a:extLst>
              </a:tr>
              <a:tr h="516043">
                <a:tc>
                  <a:txBody>
                    <a:bodyPr/>
                    <a:lstStyle/>
                    <a:p>
                      <a:r>
                        <a:rPr lang="en-US"/>
                        <a:t>Intelligent Query Processing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561391"/>
                  </a:ext>
                </a:extLst>
              </a:tr>
              <a:tr h="516043">
                <a:tc>
                  <a:txBody>
                    <a:bodyPr/>
                    <a:lstStyle/>
                    <a:p>
                      <a:r>
                        <a:rPr lang="en-US"/>
                        <a:t>Lightweight Query Profiling</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2928564"/>
                  </a:ext>
                </a:extLst>
              </a:tr>
              <a:tr h="516043">
                <a:tc>
                  <a:txBody>
                    <a:bodyPr/>
                    <a:lstStyle/>
                    <a:p>
                      <a:r>
                        <a:rPr lang="en-US"/>
                        <a:t>In-Memory Database</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3176628059"/>
                  </a:ext>
                </a:extLst>
              </a:tr>
              <a:tr h="516043">
                <a:tc>
                  <a:txBody>
                    <a:bodyPr/>
                    <a:lstStyle/>
                    <a:p>
                      <a:r>
                        <a:rPr lang="en-US"/>
                        <a:t>Always Encrypted with Enclaves</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74400265"/>
                  </a:ext>
                </a:extLst>
              </a:tr>
              <a:tr h="516043">
                <a:tc>
                  <a:txBody>
                    <a:bodyPr/>
                    <a:lstStyle/>
                    <a:p>
                      <a:r>
                        <a:rPr lang="en-US"/>
                        <a:t>Data Classification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642942"/>
                  </a:ext>
                </a:extLst>
              </a:tr>
              <a:tr h="516043">
                <a:tc>
                  <a:txBody>
                    <a:bodyPr/>
                    <a:lstStyle/>
                    <a:p>
                      <a:r>
                        <a:rPr lang="en-US"/>
                        <a:t>Accelerated Database Recovery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3444140"/>
                  </a:ext>
                </a:extLst>
              </a:tr>
              <a:tr h="516043">
                <a:tc>
                  <a:txBody>
                    <a:bodyPr/>
                    <a:lstStyle/>
                    <a:p>
                      <a:r>
                        <a:rPr lang="en-US"/>
                        <a:t>UTF-8</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529949652"/>
                  </a:ext>
                </a:extLst>
              </a:tr>
              <a:tr h="516043">
                <a:tc>
                  <a:txBody>
                    <a:bodyPr/>
                    <a:lstStyle/>
                    <a:p>
                      <a:r>
                        <a:rPr lang="en-US"/>
                        <a:t>Extensibility Framework</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503043367"/>
                  </a:ext>
                </a:extLst>
              </a:tr>
              <a:tr h="516043">
                <a:tc>
                  <a:txBody>
                    <a:bodyPr/>
                    <a:lstStyle/>
                    <a:p>
                      <a:r>
                        <a:rPr lang="en-US" err="1"/>
                        <a:t>Polybase</a:t>
                      </a:r>
                      <a:r>
                        <a:rPr lang="en-US"/>
                        <a:t> Data Virtualization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418921548"/>
                  </a:ext>
                </a:extLst>
              </a:tr>
            </a:tbl>
          </a:graphicData>
        </a:graphic>
      </p:graphicFrame>
      <p:pic>
        <p:nvPicPr>
          <p:cNvPr id="6" name="Graphic 5" descr="Checkmark">
            <a:extLst>
              <a:ext uri="{FF2B5EF4-FFF2-40B4-BE49-F238E27FC236}">
                <a16:creationId xmlns:a16="http://schemas.microsoft.com/office/drawing/2014/main" id="{AA7EEE24-9EFB-4C18-97AF-D729E14C4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1775838"/>
            <a:ext cx="351148" cy="351148"/>
          </a:xfrm>
          <a:prstGeom prst="rect">
            <a:avLst/>
          </a:prstGeom>
        </p:spPr>
      </p:pic>
      <p:pic>
        <p:nvPicPr>
          <p:cNvPr id="7" name="Graphic 6" descr="Checkmark">
            <a:extLst>
              <a:ext uri="{FF2B5EF4-FFF2-40B4-BE49-F238E27FC236}">
                <a16:creationId xmlns:a16="http://schemas.microsoft.com/office/drawing/2014/main" id="{CAAFE98E-406C-436F-8C87-2B568D6622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40256" y="1804030"/>
            <a:ext cx="351148" cy="351148"/>
          </a:xfrm>
          <a:prstGeom prst="rect">
            <a:avLst/>
          </a:prstGeom>
        </p:spPr>
      </p:pic>
      <p:pic>
        <p:nvPicPr>
          <p:cNvPr id="8" name="Graphic 7" descr="Checkmark">
            <a:extLst>
              <a:ext uri="{FF2B5EF4-FFF2-40B4-BE49-F238E27FC236}">
                <a16:creationId xmlns:a16="http://schemas.microsoft.com/office/drawing/2014/main" id="{EF212D3D-52B9-417C-9903-AAE350372E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0776" y="2289124"/>
            <a:ext cx="351148" cy="351148"/>
          </a:xfrm>
          <a:prstGeom prst="rect">
            <a:avLst/>
          </a:prstGeom>
        </p:spPr>
      </p:pic>
      <p:pic>
        <p:nvPicPr>
          <p:cNvPr id="9" name="Graphic 8" descr="Checkmark">
            <a:extLst>
              <a:ext uri="{FF2B5EF4-FFF2-40B4-BE49-F238E27FC236}">
                <a16:creationId xmlns:a16="http://schemas.microsoft.com/office/drawing/2014/main" id="{56365C82-E321-4E9F-98C8-8BFAE9FD0B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3683" y="2869440"/>
            <a:ext cx="351148" cy="351148"/>
          </a:xfrm>
          <a:prstGeom prst="rect">
            <a:avLst/>
          </a:prstGeom>
        </p:spPr>
      </p:pic>
      <p:sp>
        <p:nvSpPr>
          <p:cNvPr id="10" name="TextBox 9">
            <a:extLst>
              <a:ext uri="{FF2B5EF4-FFF2-40B4-BE49-F238E27FC236}">
                <a16:creationId xmlns:a16="http://schemas.microsoft.com/office/drawing/2014/main" id="{EC9E5193-0132-4F9A-831E-A31924CC198C}"/>
              </a:ext>
            </a:extLst>
          </p:cNvPr>
          <p:cNvSpPr txBox="1"/>
          <p:nvPr/>
        </p:nvSpPr>
        <p:spPr>
          <a:xfrm>
            <a:off x="10028069" y="2937888"/>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pic>
        <p:nvPicPr>
          <p:cNvPr id="11" name="Graphic 10" descr="Checkmark">
            <a:extLst>
              <a:ext uri="{FF2B5EF4-FFF2-40B4-BE49-F238E27FC236}">
                <a16:creationId xmlns:a16="http://schemas.microsoft.com/office/drawing/2014/main" id="{5C656860-446B-4B18-98B6-411CF37060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338563"/>
            <a:ext cx="351148" cy="351148"/>
          </a:xfrm>
          <a:prstGeom prst="rect">
            <a:avLst/>
          </a:prstGeom>
        </p:spPr>
      </p:pic>
      <p:pic>
        <p:nvPicPr>
          <p:cNvPr id="12" name="Graphic 11" descr="Checkmark">
            <a:extLst>
              <a:ext uri="{FF2B5EF4-FFF2-40B4-BE49-F238E27FC236}">
                <a16:creationId xmlns:a16="http://schemas.microsoft.com/office/drawing/2014/main" id="{E4AD4416-12E6-4EF1-BD83-53E8381D2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3861140"/>
            <a:ext cx="351148" cy="351148"/>
          </a:xfrm>
          <a:prstGeom prst="rect">
            <a:avLst/>
          </a:prstGeom>
        </p:spPr>
      </p:pic>
      <p:pic>
        <p:nvPicPr>
          <p:cNvPr id="13" name="Graphic 12" descr="Checkmark">
            <a:extLst>
              <a:ext uri="{FF2B5EF4-FFF2-40B4-BE49-F238E27FC236}">
                <a16:creationId xmlns:a16="http://schemas.microsoft.com/office/drawing/2014/main" id="{841EE216-6821-403B-B029-33D2391439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3861140"/>
            <a:ext cx="351148" cy="351148"/>
          </a:xfrm>
          <a:prstGeom prst="rect">
            <a:avLst/>
          </a:prstGeom>
        </p:spPr>
      </p:pic>
      <p:pic>
        <p:nvPicPr>
          <p:cNvPr id="14" name="Graphic 13" descr="Checkmark">
            <a:extLst>
              <a:ext uri="{FF2B5EF4-FFF2-40B4-BE49-F238E27FC236}">
                <a16:creationId xmlns:a16="http://schemas.microsoft.com/office/drawing/2014/main" id="{AE5C4AF5-7C99-48C8-BC19-6122575463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907" y="4373922"/>
            <a:ext cx="351148" cy="351148"/>
          </a:xfrm>
          <a:prstGeom prst="rect">
            <a:avLst/>
          </a:prstGeom>
        </p:spPr>
      </p:pic>
      <p:pic>
        <p:nvPicPr>
          <p:cNvPr id="15" name="Graphic 14" descr="Checkmark">
            <a:extLst>
              <a:ext uri="{FF2B5EF4-FFF2-40B4-BE49-F238E27FC236}">
                <a16:creationId xmlns:a16="http://schemas.microsoft.com/office/drawing/2014/main" id="{805AB9A6-82AF-48A5-B7CA-1A76F7F06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434270"/>
            <a:ext cx="351148" cy="351148"/>
          </a:xfrm>
          <a:prstGeom prst="rect">
            <a:avLst/>
          </a:prstGeom>
        </p:spPr>
      </p:pic>
      <p:pic>
        <p:nvPicPr>
          <p:cNvPr id="16" name="Graphic 15" descr="Checkmark">
            <a:extLst>
              <a:ext uri="{FF2B5EF4-FFF2-40B4-BE49-F238E27FC236}">
                <a16:creationId xmlns:a16="http://schemas.microsoft.com/office/drawing/2014/main" id="{F0BA4843-E651-4FFD-B8D0-8FCC565115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4899360"/>
            <a:ext cx="351148" cy="351148"/>
          </a:xfrm>
          <a:prstGeom prst="rect">
            <a:avLst/>
          </a:prstGeom>
        </p:spPr>
      </p:pic>
      <p:pic>
        <p:nvPicPr>
          <p:cNvPr id="17" name="Graphic 16" descr="Checkmark">
            <a:extLst>
              <a:ext uri="{FF2B5EF4-FFF2-40B4-BE49-F238E27FC236}">
                <a16:creationId xmlns:a16="http://schemas.microsoft.com/office/drawing/2014/main" id="{395CEA0A-156D-4DF0-9A17-B272B4AE7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378904"/>
            <a:ext cx="351148" cy="351148"/>
          </a:xfrm>
          <a:prstGeom prst="rect">
            <a:avLst/>
          </a:prstGeom>
        </p:spPr>
      </p:pic>
      <p:pic>
        <p:nvPicPr>
          <p:cNvPr id="18" name="Graphic 17" descr="Checkmark">
            <a:extLst>
              <a:ext uri="{FF2B5EF4-FFF2-40B4-BE49-F238E27FC236}">
                <a16:creationId xmlns:a16="http://schemas.microsoft.com/office/drawing/2014/main" id="{96F02992-87E5-4DB7-B9B3-B98E391EB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33160" y="5933062"/>
            <a:ext cx="351148" cy="351148"/>
          </a:xfrm>
          <a:prstGeom prst="rect">
            <a:avLst/>
          </a:prstGeom>
        </p:spPr>
      </p:pic>
      <p:sp>
        <p:nvSpPr>
          <p:cNvPr id="19" name="TextBox 18">
            <a:extLst>
              <a:ext uri="{FF2B5EF4-FFF2-40B4-BE49-F238E27FC236}">
                <a16:creationId xmlns:a16="http://schemas.microsoft.com/office/drawing/2014/main" id="{42DF3BCC-575C-4BC4-A247-5EA5836AB301}"/>
              </a:ext>
            </a:extLst>
          </p:cNvPr>
          <p:cNvSpPr txBox="1"/>
          <p:nvPr/>
        </p:nvSpPr>
        <p:spPr>
          <a:xfrm>
            <a:off x="511191" y="6550223"/>
            <a:ext cx="15414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sp>
        <p:nvSpPr>
          <p:cNvPr id="20" name="TextBox 19">
            <a:extLst>
              <a:ext uri="{FF2B5EF4-FFF2-40B4-BE49-F238E27FC236}">
                <a16:creationId xmlns:a16="http://schemas.microsoft.com/office/drawing/2014/main" id="{4AA9275B-DFEF-4E67-9FA8-89D8D10DB054}"/>
              </a:ext>
            </a:extLst>
          </p:cNvPr>
          <p:cNvSpPr txBox="1"/>
          <p:nvPr/>
        </p:nvSpPr>
        <p:spPr>
          <a:xfrm>
            <a:off x="820132" y="6529192"/>
            <a:ext cx="60239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 OLTP exists in both SQL Server and Azure</a:t>
            </a:r>
          </a:p>
        </p:txBody>
      </p:sp>
      <p:pic>
        <p:nvPicPr>
          <p:cNvPr id="21" name="Graphic 20" descr="Checkmark">
            <a:extLst>
              <a:ext uri="{FF2B5EF4-FFF2-40B4-BE49-F238E27FC236}">
                <a16:creationId xmlns:a16="http://schemas.microsoft.com/office/drawing/2014/main" id="{7B86A362-7839-4F91-BC38-E7D85F5486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9566" y="4899360"/>
            <a:ext cx="351148" cy="351148"/>
          </a:xfrm>
          <a:prstGeom prst="rect">
            <a:avLst/>
          </a:prstGeom>
        </p:spPr>
      </p:pic>
    </p:spTree>
    <p:extLst>
      <p:ext uri="{BB962C8B-B14F-4D97-AF65-F5344CB8AC3E}">
        <p14:creationId xmlns:p14="http://schemas.microsoft.com/office/powerpoint/2010/main" val="165576100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553998"/>
          </a:xfrm>
        </p:spPr>
        <p:txBody>
          <a:bodyPr/>
          <a:lstStyle/>
          <a:p>
            <a:r>
              <a:rPr lang="en-US" dirty="0"/>
              <a:t>Agenda for Module 04</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2142125"/>
          </a:xfrm>
        </p:spPr>
        <p:txBody>
          <a:bodyPr/>
          <a:lstStyle/>
          <a:p>
            <a:r>
              <a:rPr lang="en-US" sz="2400" dirty="0">
                <a:solidFill>
                  <a:schemeClr val="tx2"/>
                </a:solidFill>
              </a:rPr>
              <a:t>Scenario review – Tailspin Toys Gaming</a:t>
            </a:r>
          </a:p>
          <a:p>
            <a:r>
              <a:rPr lang="en-US" sz="2400" dirty="0">
                <a:solidFill>
                  <a:schemeClr val="tx2"/>
                </a:solidFill>
              </a:rPr>
              <a:t>Introduction to Azure SQL</a:t>
            </a:r>
          </a:p>
          <a:p>
            <a:r>
              <a:rPr lang="en-US" sz="2400" dirty="0">
                <a:solidFill>
                  <a:schemeClr val="tx2"/>
                </a:solidFill>
              </a:rPr>
              <a:t>Azure SQL Platform benefits</a:t>
            </a:r>
          </a:p>
          <a:p>
            <a:r>
              <a:rPr lang="en-US" sz="2400" dirty="0">
                <a:solidFill>
                  <a:schemeClr val="tx2"/>
                </a:solidFill>
              </a:rPr>
              <a:t>Migrating to Azure SQL</a:t>
            </a:r>
          </a:p>
          <a:p>
            <a:r>
              <a:rPr lang="en-US" sz="2400" dirty="0">
                <a:solidFill>
                  <a:schemeClr val="tx2"/>
                </a:solidFill>
              </a:rPr>
              <a:t>Demos: Database discovery and assessment</a:t>
            </a:r>
          </a:p>
        </p:txBody>
      </p:sp>
    </p:spTree>
    <p:extLst>
      <p:ext uri="{BB962C8B-B14F-4D97-AF65-F5344CB8AC3E}">
        <p14:creationId xmlns:p14="http://schemas.microsoft.com/office/powerpoint/2010/main" val="115278784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Migrating to Azure SQL</a:t>
            </a:r>
          </a:p>
        </p:txBody>
      </p:sp>
    </p:spTree>
    <p:extLst>
      <p:ext uri="{BB962C8B-B14F-4D97-AF65-F5344CB8AC3E}">
        <p14:creationId xmlns:p14="http://schemas.microsoft.com/office/powerpoint/2010/main" val="40946907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Data migration Process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Overview of the preferred data platform migration process, broken down into pre-migration, migration, and post-migration steps.">
            <a:extLst>
              <a:ext uri="{FF2B5EF4-FFF2-40B4-BE49-F238E27FC236}">
                <a16:creationId xmlns:a16="http://schemas.microsoft.com/office/drawing/2014/main" id="{97E4D48A-4F46-4071-A0B1-F6E7C4110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4" y="1771808"/>
            <a:ext cx="11810431" cy="3749812"/>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7579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6A70B2-B9C6-4C70-A382-D8971FBADB4B}"/>
              </a:ext>
            </a:extLst>
          </p:cNvPr>
          <p:cNvSpPr>
            <a:spLocks noGrp="1"/>
          </p:cNvSpPr>
          <p:nvPr>
            <p:ph type="title"/>
          </p:nvPr>
        </p:nvSpPr>
        <p:spPr/>
        <p:txBody>
          <a:bodyPr/>
          <a:lstStyle/>
          <a:p>
            <a:r>
              <a:rPr lang="en-US" dirty="0"/>
              <a:t>Upgrade &amp; migration tools</a:t>
            </a:r>
          </a:p>
        </p:txBody>
      </p:sp>
      <p:pic>
        <p:nvPicPr>
          <p:cNvPr id="6" name="Picture 5" descr="Image showing SQL database upgrade and migration tools, including Database Experimentation Assistant, Database Migration Assistant, Azure Database Migration Service, and SQL Server Migration Assistant.">
            <a:extLst>
              <a:ext uri="{FF2B5EF4-FFF2-40B4-BE49-F238E27FC236}">
                <a16:creationId xmlns:a16="http://schemas.microsoft.com/office/drawing/2014/main" id="{88E0885E-3A5B-4718-BAEA-CD0C18540E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05703"/>
            <a:ext cx="12192000" cy="4840224"/>
          </a:xfrm>
          <a:prstGeom prst="rect">
            <a:avLst/>
          </a:prstGeom>
          <a:ln>
            <a:solidFill>
              <a:schemeClr val="accent1">
                <a:lumMod val="75000"/>
              </a:schemeClr>
            </a:solidFill>
          </a:ln>
        </p:spPr>
      </p:pic>
      <p:grpSp>
        <p:nvGrpSpPr>
          <p:cNvPr id="4" name="Group 3">
            <a:extLst>
              <a:ext uri="{FF2B5EF4-FFF2-40B4-BE49-F238E27FC236}">
                <a16:creationId xmlns:a16="http://schemas.microsoft.com/office/drawing/2014/main" id="{C93FB724-54C9-4591-9EAE-177BD52F6F4B}"/>
              </a:ext>
            </a:extLst>
          </p:cNvPr>
          <p:cNvGrpSpPr/>
          <p:nvPr/>
        </p:nvGrpSpPr>
        <p:grpSpPr>
          <a:xfrm>
            <a:off x="5127172" y="4571999"/>
            <a:ext cx="4876800" cy="1077687"/>
            <a:chOff x="5127172" y="4571999"/>
            <a:chExt cx="4876800" cy="1077687"/>
          </a:xfrm>
        </p:grpSpPr>
        <p:sp>
          <p:nvSpPr>
            <p:cNvPr id="2" name="Rectangle: Rounded Corners 1">
              <a:extLst>
                <a:ext uri="{FF2B5EF4-FFF2-40B4-BE49-F238E27FC236}">
                  <a16:creationId xmlns:a16="http://schemas.microsoft.com/office/drawing/2014/main" id="{6B5EE977-049D-4BB6-A5F4-6F4B609F5027}"/>
                </a:ext>
              </a:extLst>
            </p:cNvPr>
            <p:cNvSpPr/>
            <p:nvPr/>
          </p:nvSpPr>
          <p:spPr bwMode="auto">
            <a:xfrm>
              <a:off x="6096000" y="5064443"/>
              <a:ext cx="3907972" cy="585243"/>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accent1">
                      <a:lumMod val="75000"/>
                    </a:schemeClr>
                  </a:solidFill>
                  <a:ea typeface="Segoe UI" pitchFamily="34" charset="0"/>
                  <a:cs typeface="Segoe UI" pitchFamily="34" charset="0"/>
                </a:rPr>
                <a:t>Azure Migrate + DMS + DMA</a:t>
              </a:r>
            </a:p>
          </p:txBody>
        </p:sp>
        <p:sp>
          <p:nvSpPr>
            <p:cNvPr id="3" name="Explosion: 8 Points 2">
              <a:extLst>
                <a:ext uri="{FF2B5EF4-FFF2-40B4-BE49-F238E27FC236}">
                  <a16:creationId xmlns:a16="http://schemas.microsoft.com/office/drawing/2014/main" id="{05E343B1-82D7-49DF-AB4C-E4117C345379}"/>
                </a:ext>
              </a:extLst>
            </p:cNvPr>
            <p:cNvSpPr/>
            <p:nvPr/>
          </p:nvSpPr>
          <p:spPr bwMode="auto">
            <a:xfrm>
              <a:off x="5127172" y="4571999"/>
              <a:ext cx="1371600" cy="1077687"/>
            </a:xfrm>
            <a:prstGeom prst="irregularSeal1">
              <a:avLst/>
            </a:prstGeom>
            <a:solidFill>
              <a:srgbClr val="28F841"/>
            </a:solid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accent1"/>
                  </a:solidFill>
                  <a:ea typeface="Segoe UI" pitchFamily="34" charset="0"/>
                  <a:cs typeface="Segoe UI" pitchFamily="34" charset="0"/>
                </a:rPr>
                <a:t>NEW</a:t>
              </a:r>
            </a:p>
          </p:txBody>
        </p:sp>
      </p:grpSp>
    </p:spTree>
    <p:extLst>
      <p:ext uri="{BB962C8B-B14F-4D97-AF65-F5344CB8AC3E}">
        <p14:creationId xmlns:p14="http://schemas.microsoft.com/office/powerpoint/2010/main" val="2515001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BBA18-2FFC-4B86-AEAB-E26C1C8C1260}"/>
              </a:ext>
            </a:extLst>
          </p:cNvPr>
          <p:cNvSpPr>
            <a:spLocks noGrp="1"/>
          </p:cNvSpPr>
          <p:nvPr>
            <p:ph type="title"/>
          </p:nvPr>
        </p:nvSpPr>
        <p:spPr/>
        <p:txBody>
          <a:bodyPr/>
          <a:lstStyle/>
          <a:p>
            <a:r>
              <a:rPr lang="en-US" dirty="0"/>
              <a:t>Azure Migrate</a:t>
            </a:r>
          </a:p>
        </p:txBody>
      </p:sp>
      <p:pic>
        <p:nvPicPr>
          <p:cNvPr id="4" name="Picture 3" descr="A screenshot of a cell phone&#10;&#10;Description automatically generated">
            <a:extLst>
              <a:ext uri="{FF2B5EF4-FFF2-40B4-BE49-F238E27FC236}">
                <a16:creationId xmlns:a16="http://schemas.microsoft.com/office/drawing/2014/main" id="{F3E3B703-4DDE-4785-8C32-563FBB807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667" y="1178469"/>
            <a:ext cx="8969198" cy="5506670"/>
          </a:xfrm>
          <a:prstGeom prst="rect">
            <a:avLst/>
          </a:prstGeom>
          <a:ln>
            <a:solidFill>
              <a:schemeClr val="accent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990084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Box 108">
            <a:extLst>
              <a:ext uri="{FF2B5EF4-FFF2-40B4-BE49-F238E27FC236}">
                <a16:creationId xmlns:a16="http://schemas.microsoft.com/office/drawing/2014/main" id="{A983B553-B6C3-4907-AEEB-83409A62B21F}"/>
              </a:ext>
            </a:extLst>
          </p:cNvPr>
          <p:cNvSpPr txBox="1"/>
          <p:nvPr/>
        </p:nvSpPr>
        <p:spPr>
          <a:xfrm>
            <a:off x="1291533" y="856390"/>
            <a:ext cx="9804386" cy="553998"/>
          </a:xfrm>
          <a:prstGeom prst="rect">
            <a:avLst/>
          </a:prstGeom>
          <a:noFill/>
        </p:spPr>
        <p:txBody>
          <a:bodyPr wrap="square" lIns="0" tIns="0" rIns="0" bIns="0" rtlCol="0">
            <a:spAutoFit/>
          </a:bodyPr>
          <a:lstStyle/>
          <a:p>
            <a:pPr algn="ctr" defTabSz="914049">
              <a:defRPr/>
            </a:pPr>
            <a:r>
              <a:rPr lang="en-US" sz="3600" spc="-49" dirty="0">
                <a:ln w="3175">
                  <a:noFill/>
                </a:ln>
                <a:solidFill>
                  <a:schemeClr val="tx2"/>
                </a:solidFill>
                <a:latin typeface="Segoe UI Semibold"/>
                <a:cs typeface="Segoe UI"/>
              </a:rPr>
              <a:t>Azure Migration Program (AMP)</a:t>
            </a:r>
            <a:endParaRPr lang="en-IN" sz="3600" dirty="0">
              <a:solidFill>
                <a:schemeClr val="tx2"/>
              </a:solidFill>
              <a:latin typeface="Segoe UI Semibold"/>
              <a:ea typeface="Segoe UI" pitchFamily="34" charset="0"/>
              <a:cs typeface="Segoe UI"/>
            </a:endParaRPr>
          </a:p>
        </p:txBody>
      </p:sp>
      <p:sp>
        <p:nvSpPr>
          <p:cNvPr id="111" name="TextBox 110">
            <a:extLst>
              <a:ext uri="{FF2B5EF4-FFF2-40B4-BE49-F238E27FC236}">
                <a16:creationId xmlns:a16="http://schemas.microsoft.com/office/drawing/2014/main" id="{C110B879-7B63-4DEC-A415-B01AA4535F9C}"/>
              </a:ext>
            </a:extLst>
          </p:cNvPr>
          <p:cNvSpPr txBox="1"/>
          <p:nvPr/>
        </p:nvSpPr>
        <p:spPr>
          <a:xfrm>
            <a:off x="1670314" y="1499595"/>
            <a:ext cx="8894551" cy="307648"/>
          </a:xfrm>
          <a:prstGeom prst="rect">
            <a:avLst/>
          </a:prstGeom>
        </p:spPr>
        <p:txBody>
          <a:bodyPr vert="horz" wrap="none" lIns="0" tIns="0" rIns="0" bIns="0" rtlCol="0">
            <a:spAutoFit/>
          </a:bodyPr>
          <a:lstStyle>
            <a:lvl1pPr marR="0" indent="0" defTabSz="932742" fontAlgn="auto">
              <a:lnSpc>
                <a:spcPct val="100000"/>
              </a:lnSpc>
              <a:spcBef>
                <a:spcPct val="20000"/>
              </a:spcBef>
              <a:spcAft>
                <a:spcPts val="0"/>
              </a:spcAft>
              <a:buClrTx/>
              <a:buSzPct val="90000"/>
              <a:buFont typeface="Wingdings" panose="05000000000000000000" pitchFamily="2" charset="2"/>
              <a:buNone/>
              <a:tabLst/>
              <a:defRPr sz="1999" spc="0" baseline="0">
                <a:gradFill>
                  <a:gsLst>
                    <a:gs pos="1250">
                      <a:schemeClr val="tx1"/>
                    </a:gs>
                    <a:gs pos="100000">
                      <a:schemeClr val="tx1"/>
                    </a:gs>
                  </a:gsLst>
                  <a:lin ang="5400000" scaled="0"/>
                </a:gradFill>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384"/>
            <a:r>
              <a:rPr lang="en-US" dirty="0">
                <a:solidFill>
                  <a:schemeClr val="tx2"/>
                </a:solidFill>
                <a:latin typeface="Segoe UI"/>
              </a:rPr>
              <a:t>Available to all Azure customers, scaled through specialized migration partners</a:t>
            </a:r>
          </a:p>
        </p:txBody>
      </p:sp>
      <p:sp>
        <p:nvSpPr>
          <p:cNvPr id="306" name="Rectangle 305">
            <a:extLst>
              <a:ext uri="{FF2B5EF4-FFF2-40B4-BE49-F238E27FC236}">
                <a16:creationId xmlns:a16="http://schemas.microsoft.com/office/drawing/2014/main" id="{A4EBCF9E-D89E-4746-A7EA-1B9E4ED7A48F}"/>
              </a:ext>
            </a:extLst>
          </p:cNvPr>
          <p:cNvSpPr/>
          <p:nvPr/>
        </p:nvSpPr>
        <p:spPr bwMode="auto">
          <a:xfrm>
            <a:off x="582950" y="2188937"/>
            <a:ext cx="11026100" cy="2625586"/>
          </a:xfrm>
          <a:prstGeom prst="rect">
            <a:avLst/>
          </a:prstGeom>
          <a:solidFill>
            <a:schemeClr val="accent2">
              <a:alpha val="10000"/>
            </a:schemeClr>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8" name="Rectangle 107">
            <a:extLst>
              <a:ext uri="{FF2B5EF4-FFF2-40B4-BE49-F238E27FC236}">
                <a16:creationId xmlns:a16="http://schemas.microsoft.com/office/drawing/2014/main" id="{DF3EDCA6-151B-4001-81D0-856E31D305F7}"/>
              </a:ext>
            </a:extLst>
          </p:cNvPr>
          <p:cNvSpPr/>
          <p:nvPr/>
        </p:nvSpPr>
        <p:spPr>
          <a:xfrm>
            <a:off x="3299096" y="5879946"/>
            <a:ext cx="5593808" cy="374793"/>
          </a:xfrm>
          <a:prstGeom prst="rect">
            <a:avLst/>
          </a:prstGeom>
        </p:spPr>
        <p:txBody>
          <a:bodyPr wrap="square" anchor="ctr">
            <a:spAutoFit/>
          </a:bodyPr>
          <a:lstStyle/>
          <a:p>
            <a:pPr algn="ctr" defTabSz="932239">
              <a:defRPr/>
            </a:pPr>
            <a:r>
              <a:rPr lang="en-US" dirty="0">
                <a:solidFill>
                  <a:schemeClr val="tx2"/>
                </a:solidFill>
                <a:latin typeface="Segoe UI Semibold"/>
              </a:rPr>
              <a:t>Learn more  |  </a:t>
            </a:r>
            <a:r>
              <a:rPr lang="en-US" dirty="0">
                <a:solidFill>
                  <a:schemeClr val="accent1"/>
                </a:solidFill>
                <a:latin typeface="Segoe UI Semibold"/>
              </a:rPr>
              <a:t>Azure.com/AMP</a:t>
            </a:r>
          </a:p>
        </p:txBody>
      </p:sp>
      <p:sp>
        <p:nvSpPr>
          <p:cNvPr id="267" name="Rectangle 266">
            <a:extLst>
              <a:ext uri="{FF2B5EF4-FFF2-40B4-BE49-F238E27FC236}">
                <a16:creationId xmlns:a16="http://schemas.microsoft.com/office/drawing/2014/main" id="{D46A3950-BADD-45BD-B0CA-5E81AED1CA18}"/>
              </a:ext>
            </a:extLst>
          </p:cNvPr>
          <p:cNvSpPr/>
          <p:nvPr/>
        </p:nvSpPr>
        <p:spPr bwMode="auto">
          <a:xfrm>
            <a:off x="1519750" y="5021301"/>
            <a:ext cx="9152501" cy="54958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28" tIns="146263" rIns="182828" bIns="146263" numCol="1" spcCol="0" rtlCol="0" fromWordArt="0" anchor="t" anchorCtr="0" forceAA="0" compatLnSpc="1">
            <a:prstTxWarp prst="textNoShape">
              <a:avLst/>
            </a:prstTxWarp>
            <a:spAutoFit/>
          </a:bodyPr>
          <a:lstStyle/>
          <a:p>
            <a:pPr algn="ctr" defTabSz="932114" fontAlgn="base">
              <a:lnSpc>
                <a:spcPct val="90000"/>
              </a:lnSpc>
              <a:spcBef>
                <a:spcPct val="0"/>
              </a:spcBef>
              <a:spcAft>
                <a:spcPct val="0"/>
              </a:spcAft>
              <a:defRPr/>
            </a:pPr>
            <a:r>
              <a:rPr lang="en-US">
                <a:solidFill>
                  <a:schemeClr val="tx2"/>
                </a:solidFill>
                <a:latin typeface="Segoe UI Semibold"/>
                <a:cs typeface="Segoe UI" panose="020B0502040204020203" pitchFamily="34" charset="0"/>
              </a:rPr>
              <a:t>Reduce cost and risk  |   Accelerate migration velocity  |  Deliver customer success  </a:t>
            </a:r>
          </a:p>
        </p:txBody>
      </p:sp>
      <p:grpSp>
        <p:nvGrpSpPr>
          <p:cNvPr id="14" name="Group 13">
            <a:extLst>
              <a:ext uri="{FF2B5EF4-FFF2-40B4-BE49-F238E27FC236}">
                <a16:creationId xmlns:a16="http://schemas.microsoft.com/office/drawing/2014/main" id="{001ED1CD-CA20-4D06-9B83-2769F26E30E0}"/>
              </a:ext>
            </a:extLst>
          </p:cNvPr>
          <p:cNvGrpSpPr/>
          <p:nvPr/>
        </p:nvGrpSpPr>
        <p:grpSpPr>
          <a:xfrm>
            <a:off x="1931269" y="2507007"/>
            <a:ext cx="8335854" cy="341393"/>
            <a:chOff x="1874660" y="2453085"/>
            <a:chExt cx="8337037" cy="341442"/>
          </a:xfrm>
        </p:grpSpPr>
        <p:grpSp>
          <p:nvGrpSpPr>
            <p:cNvPr id="11" name="Group 10">
              <a:extLst>
                <a:ext uri="{FF2B5EF4-FFF2-40B4-BE49-F238E27FC236}">
                  <a16:creationId xmlns:a16="http://schemas.microsoft.com/office/drawing/2014/main" id="{F392076C-F684-496A-9E26-CC6ACF1132B7}"/>
                </a:ext>
              </a:extLst>
            </p:cNvPr>
            <p:cNvGrpSpPr/>
            <p:nvPr/>
          </p:nvGrpSpPr>
          <p:grpSpPr>
            <a:xfrm>
              <a:off x="4814763" y="2453085"/>
              <a:ext cx="2390999" cy="341442"/>
              <a:chOff x="1847241" y="3169070"/>
              <a:chExt cx="2390999" cy="341442"/>
            </a:xfrm>
          </p:grpSpPr>
          <p:sp>
            <p:nvSpPr>
              <p:cNvPr id="112" name="Rectangle 111">
                <a:extLst>
                  <a:ext uri="{FF2B5EF4-FFF2-40B4-BE49-F238E27FC236}">
                    <a16:creationId xmlns:a16="http://schemas.microsoft.com/office/drawing/2014/main" id="{DF65DC3B-6971-46FD-8ED4-552A960BAABD}"/>
                  </a:ext>
                </a:extLst>
              </p:cNvPr>
              <p:cNvSpPr/>
              <p:nvPr/>
            </p:nvSpPr>
            <p:spPr bwMode="auto">
              <a:xfrm>
                <a:off x="2317826" y="3231253"/>
                <a:ext cx="1920414"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Offers and incentives</a:t>
                </a:r>
              </a:p>
            </p:txBody>
          </p:sp>
          <p:grpSp>
            <p:nvGrpSpPr>
              <p:cNvPr id="237" name="Group 236">
                <a:extLst>
                  <a:ext uri="{FF2B5EF4-FFF2-40B4-BE49-F238E27FC236}">
                    <a16:creationId xmlns:a16="http://schemas.microsoft.com/office/drawing/2014/main" id="{9ECA2390-5321-4332-9D3D-6984CF24051B}"/>
                  </a:ext>
                </a:extLst>
              </p:cNvPr>
              <p:cNvGrpSpPr/>
              <p:nvPr/>
            </p:nvGrpSpPr>
            <p:grpSpPr>
              <a:xfrm>
                <a:off x="1847241" y="3169070"/>
                <a:ext cx="338760" cy="341442"/>
                <a:chOff x="9021415" y="2468324"/>
                <a:chExt cx="836453" cy="831199"/>
              </a:xfrm>
            </p:grpSpPr>
            <p:grpSp>
              <p:nvGrpSpPr>
                <p:cNvPr id="238" name="Group 237">
                  <a:extLst>
                    <a:ext uri="{FF2B5EF4-FFF2-40B4-BE49-F238E27FC236}">
                      <a16:creationId xmlns:a16="http://schemas.microsoft.com/office/drawing/2014/main" id="{D713A79D-D637-418D-BF18-BB250E8FFA5F}"/>
                    </a:ext>
                  </a:extLst>
                </p:cNvPr>
                <p:cNvGrpSpPr/>
                <p:nvPr/>
              </p:nvGrpSpPr>
              <p:grpSpPr>
                <a:xfrm flipH="1">
                  <a:off x="9021415" y="2468324"/>
                  <a:ext cx="836453" cy="831199"/>
                  <a:chOff x="9021415" y="2468324"/>
                  <a:chExt cx="836453" cy="831199"/>
                </a:xfrm>
              </p:grpSpPr>
              <p:sp>
                <p:nvSpPr>
                  <p:cNvPr id="268" name="Freeform: Shape 267">
                    <a:extLst>
                      <a:ext uri="{FF2B5EF4-FFF2-40B4-BE49-F238E27FC236}">
                        <a16:creationId xmlns:a16="http://schemas.microsoft.com/office/drawing/2014/main" id="{51C31CCD-FFA4-4F29-8EFD-3D7F7436AB0E}"/>
                      </a:ext>
                    </a:extLst>
                  </p:cNvPr>
                  <p:cNvSpPr/>
                  <p:nvPr/>
                </p:nvSpPr>
                <p:spPr>
                  <a:xfrm>
                    <a:off x="9078661" y="2468324"/>
                    <a:ext cx="358729" cy="244986"/>
                  </a:xfrm>
                  <a:custGeom>
                    <a:avLst/>
                    <a:gdLst>
                      <a:gd name="connsiteX0" fmla="*/ 175227 w 173924"/>
                      <a:gd name="connsiteY0" fmla="*/ 39264 h 118777"/>
                      <a:gd name="connsiteX1" fmla="*/ 175581 w 173924"/>
                      <a:gd name="connsiteY1" fmla="*/ 39264 h 118777"/>
                      <a:gd name="connsiteX2" fmla="*/ 175581 w 173924"/>
                      <a:gd name="connsiteY2" fmla="*/ 1410 h 118777"/>
                      <a:gd name="connsiteX3" fmla="*/ 1410 w 173924"/>
                      <a:gd name="connsiteY3" fmla="*/ 102142 h 118777"/>
                      <a:gd name="connsiteX4" fmla="*/ 33593 w 173924"/>
                      <a:gd name="connsiteY4" fmla="*/ 120714 h 118777"/>
                      <a:gd name="connsiteX5" fmla="*/ 175227 w 173924"/>
                      <a:gd name="connsiteY5" fmla="*/ 39264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227" y="39264"/>
                        </a:moveTo>
                        <a:cubicBezTo>
                          <a:pt x="175369" y="39264"/>
                          <a:pt x="175510" y="39264"/>
                          <a:pt x="175581" y="39264"/>
                        </a:cubicBezTo>
                        <a:lnTo>
                          <a:pt x="175581" y="1410"/>
                        </a:lnTo>
                        <a:cubicBezTo>
                          <a:pt x="101645" y="1410"/>
                          <a:pt x="38414" y="37988"/>
                          <a:pt x="1410" y="102142"/>
                        </a:cubicBezTo>
                        <a:lnTo>
                          <a:pt x="33593" y="120714"/>
                        </a:lnTo>
                        <a:cubicBezTo>
                          <a:pt x="61948" y="72014"/>
                          <a:pt x="114760" y="39264"/>
                          <a:pt x="175227" y="39264"/>
                        </a:cubicBezTo>
                        <a:close/>
                      </a:path>
                    </a:pathLst>
                  </a:custGeom>
                  <a:solidFill>
                    <a:srgbClr val="50E6FF"/>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69" name="Freeform: Shape 268">
                    <a:extLst>
                      <a:ext uri="{FF2B5EF4-FFF2-40B4-BE49-F238E27FC236}">
                        <a16:creationId xmlns:a16="http://schemas.microsoft.com/office/drawing/2014/main" id="{8705E67B-EF34-4F51-9D8D-17B4C60340FA}"/>
                      </a:ext>
                    </a:extLst>
                  </p:cNvPr>
                  <p:cNvSpPr/>
                  <p:nvPr/>
                </p:nvSpPr>
                <p:spPr>
                  <a:xfrm>
                    <a:off x="9021415" y="2676089"/>
                    <a:ext cx="122493" cy="419974"/>
                  </a:xfrm>
                  <a:custGeom>
                    <a:avLst/>
                    <a:gdLst>
                      <a:gd name="connsiteX0" fmla="*/ 61346 w 59388"/>
                      <a:gd name="connsiteY0" fmla="*/ 20054 h 203618"/>
                      <a:gd name="connsiteX1" fmla="*/ 29163 w 59388"/>
                      <a:gd name="connsiteY1" fmla="*/ 1410 h 203618"/>
                      <a:gd name="connsiteX2" fmla="*/ 29163 w 59388"/>
                      <a:gd name="connsiteY2" fmla="*/ 202873 h 203618"/>
                      <a:gd name="connsiteX3" fmla="*/ 61275 w 59388"/>
                      <a:gd name="connsiteY3" fmla="*/ 184300 h 203618"/>
                      <a:gd name="connsiteX4" fmla="*/ 39229 w 59388"/>
                      <a:gd name="connsiteY4" fmla="*/ 102212 h 203618"/>
                      <a:gd name="connsiteX5" fmla="*/ 61346 w 59388"/>
                      <a:gd name="connsiteY5" fmla="*/ 20054 h 203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388" h="203618">
                        <a:moveTo>
                          <a:pt x="61346" y="20054"/>
                        </a:moveTo>
                        <a:lnTo>
                          <a:pt x="29163" y="1410"/>
                        </a:lnTo>
                        <a:cubicBezTo>
                          <a:pt x="-7840" y="65563"/>
                          <a:pt x="-7840" y="138720"/>
                          <a:pt x="29163" y="202873"/>
                        </a:cubicBezTo>
                        <a:lnTo>
                          <a:pt x="61275" y="184300"/>
                        </a:lnTo>
                        <a:cubicBezTo>
                          <a:pt x="47239" y="160198"/>
                          <a:pt x="39229" y="132127"/>
                          <a:pt x="39229" y="102212"/>
                        </a:cubicBezTo>
                        <a:cubicBezTo>
                          <a:pt x="39229" y="72298"/>
                          <a:pt x="47310" y="44156"/>
                          <a:pt x="61346" y="20054"/>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7" name="Freeform: Shape 276">
                    <a:extLst>
                      <a:ext uri="{FF2B5EF4-FFF2-40B4-BE49-F238E27FC236}">
                        <a16:creationId xmlns:a16="http://schemas.microsoft.com/office/drawing/2014/main" id="{959C04C7-99B5-4F26-8E36-B99B360C8D57}"/>
                      </a:ext>
                    </a:extLst>
                  </p:cNvPr>
                  <p:cNvSpPr/>
                  <p:nvPr/>
                </p:nvSpPr>
                <p:spPr>
                  <a:xfrm>
                    <a:off x="9078800" y="3053445"/>
                    <a:ext cx="358729" cy="244986"/>
                  </a:xfrm>
                  <a:custGeom>
                    <a:avLst/>
                    <a:gdLst>
                      <a:gd name="connsiteX0" fmla="*/ 175156 w 173924"/>
                      <a:gd name="connsiteY0" fmla="*/ 83002 h 118777"/>
                      <a:gd name="connsiteX1" fmla="*/ 33522 w 173924"/>
                      <a:gd name="connsiteY1" fmla="*/ 1410 h 118777"/>
                      <a:gd name="connsiteX2" fmla="*/ 1410 w 173924"/>
                      <a:gd name="connsiteY2" fmla="*/ 19983 h 118777"/>
                      <a:gd name="connsiteX3" fmla="*/ 175581 w 173924"/>
                      <a:gd name="connsiteY3" fmla="*/ 120714 h 118777"/>
                      <a:gd name="connsiteX4" fmla="*/ 175581 w 173924"/>
                      <a:gd name="connsiteY4" fmla="*/ 83002 h 118777"/>
                      <a:gd name="connsiteX5" fmla="*/ 175156 w 173924"/>
                      <a:gd name="connsiteY5" fmla="*/ 83002 h 11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924" h="118777">
                        <a:moveTo>
                          <a:pt x="175156" y="83002"/>
                        </a:moveTo>
                        <a:cubicBezTo>
                          <a:pt x="114689" y="83002"/>
                          <a:pt x="61878" y="50181"/>
                          <a:pt x="33522" y="1410"/>
                        </a:cubicBezTo>
                        <a:lnTo>
                          <a:pt x="1410" y="19983"/>
                        </a:lnTo>
                        <a:cubicBezTo>
                          <a:pt x="38414" y="84136"/>
                          <a:pt x="101574" y="120714"/>
                          <a:pt x="175581" y="120714"/>
                        </a:cubicBezTo>
                        <a:lnTo>
                          <a:pt x="175581" y="83002"/>
                        </a:lnTo>
                        <a:cubicBezTo>
                          <a:pt x="175369" y="83002"/>
                          <a:pt x="175227" y="83002"/>
                          <a:pt x="175156" y="83002"/>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sp>
                <p:nvSpPr>
                  <p:cNvPr id="278" name="Freeform: Shape 277">
                    <a:extLst>
                      <a:ext uri="{FF2B5EF4-FFF2-40B4-BE49-F238E27FC236}">
                        <a16:creationId xmlns:a16="http://schemas.microsoft.com/office/drawing/2014/main" id="{001F90A8-E0EB-4F21-9B49-D80C721C4C6E}"/>
                      </a:ext>
                    </a:extLst>
                  </p:cNvPr>
                  <p:cNvSpPr/>
                  <p:nvPr/>
                </p:nvSpPr>
                <p:spPr>
                  <a:xfrm>
                    <a:off x="9437894" y="2468324"/>
                    <a:ext cx="419974" cy="831199"/>
                  </a:xfrm>
                  <a:custGeom>
                    <a:avLst/>
                    <a:gdLst>
                      <a:gd name="connsiteX0" fmla="*/ 202518 w 203618"/>
                      <a:gd name="connsiteY0" fmla="*/ 202873 h 402995"/>
                      <a:gd name="connsiteX1" fmla="*/ 1410 w 203618"/>
                      <a:gd name="connsiteY1" fmla="*/ 1410 h 402995"/>
                      <a:gd name="connsiteX2" fmla="*/ 1410 w 203618"/>
                      <a:gd name="connsiteY2" fmla="*/ 39264 h 402995"/>
                      <a:gd name="connsiteX3" fmla="*/ 164735 w 203618"/>
                      <a:gd name="connsiteY3" fmla="*/ 202944 h 402995"/>
                      <a:gd name="connsiteX4" fmla="*/ 1410 w 203618"/>
                      <a:gd name="connsiteY4" fmla="*/ 366694 h 402995"/>
                      <a:gd name="connsiteX5" fmla="*/ 1410 w 203618"/>
                      <a:gd name="connsiteY5" fmla="*/ 404406 h 402995"/>
                      <a:gd name="connsiteX6" fmla="*/ 202518 w 203618"/>
                      <a:gd name="connsiteY6" fmla="*/ 202873 h 40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3618" h="402995">
                        <a:moveTo>
                          <a:pt x="202518" y="202873"/>
                        </a:moveTo>
                        <a:cubicBezTo>
                          <a:pt x="202518" y="91579"/>
                          <a:pt x="112491" y="1410"/>
                          <a:pt x="1410" y="1410"/>
                        </a:cubicBezTo>
                        <a:lnTo>
                          <a:pt x="1410" y="39264"/>
                        </a:lnTo>
                        <a:cubicBezTo>
                          <a:pt x="91650" y="39477"/>
                          <a:pt x="164735" y="112704"/>
                          <a:pt x="164735" y="202944"/>
                        </a:cubicBezTo>
                        <a:cubicBezTo>
                          <a:pt x="164735" y="293184"/>
                          <a:pt x="91650" y="366481"/>
                          <a:pt x="1410" y="366694"/>
                        </a:cubicBezTo>
                        <a:lnTo>
                          <a:pt x="1410" y="404406"/>
                        </a:lnTo>
                        <a:cubicBezTo>
                          <a:pt x="112491" y="404406"/>
                          <a:pt x="202518" y="314166"/>
                          <a:pt x="202518" y="202873"/>
                        </a:cubicBezTo>
                        <a:close/>
                      </a:path>
                    </a:pathLst>
                  </a:custGeom>
                  <a:solidFill>
                    <a:srgbClr val="0078D4"/>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255" name="Freeform: Shape 254">
                  <a:extLst>
                    <a:ext uri="{FF2B5EF4-FFF2-40B4-BE49-F238E27FC236}">
                      <a16:creationId xmlns:a16="http://schemas.microsoft.com/office/drawing/2014/main" id="{0EAB4989-57CB-4713-91B1-152C9FD0F28C}"/>
                    </a:ext>
                  </a:extLst>
                </p:cNvPr>
                <p:cNvSpPr/>
                <p:nvPr/>
              </p:nvSpPr>
              <p:spPr>
                <a:xfrm>
                  <a:off x="9333054" y="2686035"/>
                  <a:ext cx="209986" cy="393726"/>
                </a:xfrm>
                <a:custGeom>
                  <a:avLst/>
                  <a:gdLst>
                    <a:gd name="connsiteX0" fmla="*/ 74283 w 101809"/>
                    <a:gd name="connsiteY0" fmla="*/ 130993 h 190892"/>
                    <a:gd name="connsiteX1" fmla="*/ 59254 w 101809"/>
                    <a:gd name="connsiteY1" fmla="*/ 114192 h 190892"/>
                    <a:gd name="connsiteX2" fmla="*/ 59254 w 101809"/>
                    <a:gd name="connsiteY2" fmla="*/ 146021 h 190892"/>
                    <a:gd name="connsiteX3" fmla="*/ 74283 w 101809"/>
                    <a:gd name="connsiteY3" fmla="*/ 130993 h 190892"/>
                    <a:gd name="connsiteX4" fmla="*/ 43943 w 101809"/>
                    <a:gd name="connsiteY4" fmla="*/ 78749 h 190892"/>
                    <a:gd name="connsiteX5" fmla="*/ 43943 w 101809"/>
                    <a:gd name="connsiteY5" fmla="*/ 45432 h 190892"/>
                    <a:gd name="connsiteX6" fmla="*/ 29340 w 101809"/>
                    <a:gd name="connsiteY6" fmla="*/ 60672 h 190892"/>
                    <a:gd name="connsiteX7" fmla="*/ 43943 w 101809"/>
                    <a:gd name="connsiteY7" fmla="*/ 78749 h 190892"/>
                    <a:gd name="connsiteX8" fmla="*/ 102212 w 101809"/>
                    <a:gd name="connsiteY8" fmla="*/ 129504 h 190892"/>
                    <a:gd name="connsiteX9" fmla="*/ 91225 w 101809"/>
                    <a:gd name="connsiteY9" fmla="*/ 157505 h 190892"/>
                    <a:gd name="connsiteX10" fmla="*/ 59254 w 101809"/>
                    <a:gd name="connsiteY10" fmla="*/ 170548 h 190892"/>
                    <a:gd name="connsiteX11" fmla="*/ 59254 w 101809"/>
                    <a:gd name="connsiteY11" fmla="*/ 193303 h 190892"/>
                    <a:gd name="connsiteX12" fmla="*/ 43943 w 101809"/>
                    <a:gd name="connsiteY12" fmla="*/ 193303 h 190892"/>
                    <a:gd name="connsiteX13" fmla="*/ 43943 w 101809"/>
                    <a:gd name="connsiteY13" fmla="*/ 171186 h 190892"/>
                    <a:gd name="connsiteX14" fmla="*/ 4246 w 101809"/>
                    <a:gd name="connsiteY14" fmla="*/ 161546 h 190892"/>
                    <a:gd name="connsiteX15" fmla="*/ 4246 w 101809"/>
                    <a:gd name="connsiteY15" fmla="*/ 132482 h 190892"/>
                    <a:gd name="connsiteX16" fmla="*/ 22322 w 101809"/>
                    <a:gd name="connsiteY16" fmla="*/ 141484 h 190892"/>
                    <a:gd name="connsiteX17" fmla="*/ 43872 w 101809"/>
                    <a:gd name="connsiteY17" fmla="*/ 146446 h 190892"/>
                    <a:gd name="connsiteX18" fmla="*/ 43872 w 101809"/>
                    <a:gd name="connsiteY18" fmla="*/ 108238 h 190892"/>
                    <a:gd name="connsiteX19" fmla="*/ 11051 w 101809"/>
                    <a:gd name="connsiteY19" fmla="*/ 89382 h 190892"/>
                    <a:gd name="connsiteX20" fmla="*/ 1410 w 101809"/>
                    <a:gd name="connsiteY20" fmla="*/ 62445 h 190892"/>
                    <a:gd name="connsiteX21" fmla="*/ 13248 w 101809"/>
                    <a:gd name="connsiteY21" fmla="*/ 34302 h 190892"/>
                    <a:gd name="connsiteX22" fmla="*/ 43872 w 101809"/>
                    <a:gd name="connsiteY22" fmla="*/ 20904 h 190892"/>
                    <a:gd name="connsiteX23" fmla="*/ 43872 w 101809"/>
                    <a:gd name="connsiteY23" fmla="*/ 1410 h 190892"/>
                    <a:gd name="connsiteX24" fmla="*/ 59183 w 101809"/>
                    <a:gd name="connsiteY24" fmla="*/ 1410 h 190892"/>
                    <a:gd name="connsiteX25" fmla="*/ 59183 w 101809"/>
                    <a:gd name="connsiteY25" fmla="*/ 20479 h 190892"/>
                    <a:gd name="connsiteX26" fmla="*/ 92217 w 101809"/>
                    <a:gd name="connsiteY26" fmla="*/ 27639 h 190892"/>
                    <a:gd name="connsiteX27" fmla="*/ 92217 w 101809"/>
                    <a:gd name="connsiteY27" fmla="*/ 55994 h 190892"/>
                    <a:gd name="connsiteX28" fmla="*/ 59183 w 101809"/>
                    <a:gd name="connsiteY28" fmla="*/ 45077 h 190892"/>
                    <a:gd name="connsiteX29" fmla="*/ 59183 w 101809"/>
                    <a:gd name="connsiteY29" fmla="*/ 84845 h 190892"/>
                    <a:gd name="connsiteX30" fmla="*/ 92217 w 101809"/>
                    <a:gd name="connsiteY30" fmla="*/ 103701 h 190892"/>
                    <a:gd name="connsiteX31" fmla="*/ 102212 w 101809"/>
                    <a:gd name="connsiteY31" fmla="*/ 129504 h 1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0892">
                      <a:moveTo>
                        <a:pt x="74283" y="130993"/>
                      </a:moveTo>
                      <a:cubicBezTo>
                        <a:pt x="74283" y="124188"/>
                        <a:pt x="69249" y="118588"/>
                        <a:pt x="59254" y="114192"/>
                      </a:cubicBezTo>
                      <a:lnTo>
                        <a:pt x="59254" y="146021"/>
                      </a:lnTo>
                      <a:cubicBezTo>
                        <a:pt x="69321" y="144391"/>
                        <a:pt x="74283" y="139428"/>
                        <a:pt x="74283" y="130993"/>
                      </a:cubicBezTo>
                      <a:close/>
                      <a:moveTo>
                        <a:pt x="43943" y="78749"/>
                      </a:moveTo>
                      <a:lnTo>
                        <a:pt x="43943" y="45432"/>
                      </a:lnTo>
                      <a:cubicBezTo>
                        <a:pt x="34231" y="47204"/>
                        <a:pt x="29340" y="52237"/>
                        <a:pt x="29340" y="60672"/>
                      </a:cubicBezTo>
                      <a:cubicBezTo>
                        <a:pt x="29411" y="68045"/>
                        <a:pt x="34231" y="74070"/>
                        <a:pt x="43943" y="78749"/>
                      </a:cubicBezTo>
                      <a:close/>
                      <a:moveTo>
                        <a:pt x="102212" y="129504"/>
                      </a:moveTo>
                      <a:cubicBezTo>
                        <a:pt x="102212" y="141130"/>
                        <a:pt x="98526" y="150487"/>
                        <a:pt x="91225" y="157505"/>
                      </a:cubicBezTo>
                      <a:cubicBezTo>
                        <a:pt x="83923" y="164594"/>
                        <a:pt x="73290" y="168918"/>
                        <a:pt x="59254" y="170548"/>
                      </a:cubicBezTo>
                      <a:lnTo>
                        <a:pt x="59254" y="193303"/>
                      </a:lnTo>
                      <a:lnTo>
                        <a:pt x="43943" y="193303"/>
                      </a:lnTo>
                      <a:lnTo>
                        <a:pt x="43943" y="171186"/>
                      </a:lnTo>
                      <a:cubicBezTo>
                        <a:pt x="29553" y="171044"/>
                        <a:pt x="16297" y="167854"/>
                        <a:pt x="4246" y="161546"/>
                      </a:cubicBezTo>
                      <a:lnTo>
                        <a:pt x="4246" y="132482"/>
                      </a:lnTo>
                      <a:cubicBezTo>
                        <a:pt x="8003" y="135530"/>
                        <a:pt x="14028" y="138578"/>
                        <a:pt x="22322" y="141484"/>
                      </a:cubicBezTo>
                      <a:cubicBezTo>
                        <a:pt x="30616" y="144391"/>
                        <a:pt x="37775" y="146021"/>
                        <a:pt x="43872" y="146446"/>
                      </a:cubicBezTo>
                      <a:lnTo>
                        <a:pt x="43872" y="108238"/>
                      </a:lnTo>
                      <a:cubicBezTo>
                        <a:pt x="28418" y="102496"/>
                        <a:pt x="17431" y="96187"/>
                        <a:pt x="11051" y="89382"/>
                      </a:cubicBezTo>
                      <a:cubicBezTo>
                        <a:pt x="4600" y="82577"/>
                        <a:pt x="1410" y="73574"/>
                        <a:pt x="1410" y="62445"/>
                      </a:cubicBezTo>
                      <a:cubicBezTo>
                        <a:pt x="1410" y="51315"/>
                        <a:pt x="5380" y="41958"/>
                        <a:pt x="13248" y="34302"/>
                      </a:cubicBezTo>
                      <a:cubicBezTo>
                        <a:pt x="21188" y="26646"/>
                        <a:pt x="31396" y="22180"/>
                        <a:pt x="43872" y="20904"/>
                      </a:cubicBezTo>
                      <a:lnTo>
                        <a:pt x="43872" y="1410"/>
                      </a:lnTo>
                      <a:lnTo>
                        <a:pt x="59183" y="1410"/>
                      </a:lnTo>
                      <a:lnTo>
                        <a:pt x="59183" y="20479"/>
                      </a:lnTo>
                      <a:cubicBezTo>
                        <a:pt x="73928" y="21188"/>
                        <a:pt x="84987" y="23527"/>
                        <a:pt x="92217" y="27639"/>
                      </a:cubicBezTo>
                      <a:lnTo>
                        <a:pt x="92217" y="55994"/>
                      </a:lnTo>
                      <a:cubicBezTo>
                        <a:pt x="82505" y="50110"/>
                        <a:pt x="71447" y="46495"/>
                        <a:pt x="59183" y="45077"/>
                      </a:cubicBezTo>
                      <a:lnTo>
                        <a:pt x="59183" y="84845"/>
                      </a:lnTo>
                      <a:cubicBezTo>
                        <a:pt x="74637" y="90445"/>
                        <a:pt x="85695" y="96754"/>
                        <a:pt x="92217" y="103701"/>
                      </a:cubicBezTo>
                      <a:cubicBezTo>
                        <a:pt x="98952" y="110719"/>
                        <a:pt x="102212" y="119296"/>
                        <a:pt x="102212" y="129504"/>
                      </a:cubicBezTo>
                      <a:close/>
                    </a:path>
                  </a:pathLst>
                </a:custGeom>
                <a:solidFill>
                  <a:schemeClr val="accent2"/>
                </a:solidFill>
                <a:ln w="4222" cap="flat">
                  <a:noFill/>
                  <a:prstDash val="solid"/>
                  <a:miter/>
                </a:ln>
              </p:spPr>
              <p:txBody>
                <a:bodyPr rtlCol="0" anchor="ctr"/>
                <a:lstStyle/>
                <a:p>
                  <a:pPr defTabSz="914016">
                    <a:defRPr/>
                  </a:pPr>
                  <a:endParaRPr lang="en-US" sz="1600">
                    <a:solidFill>
                      <a:schemeClr val="accent1"/>
                    </a:solidFill>
                    <a:latin typeface="Segoe UI"/>
                  </a:endParaRPr>
                </a:p>
              </p:txBody>
            </p:sp>
          </p:grpSp>
        </p:grpSp>
        <p:grpSp>
          <p:nvGrpSpPr>
            <p:cNvPr id="12" name="Group 11">
              <a:extLst>
                <a:ext uri="{FF2B5EF4-FFF2-40B4-BE49-F238E27FC236}">
                  <a16:creationId xmlns:a16="http://schemas.microsoft.com/office/drawing/2014/main" id="{3F6DE1A3-6B3F-4DB6-8543-78558F856D8C}"/>
                </a:ext>
              </a:extLst>
            </p:cNvPr>
            <p:cNvGrpSpPr/>
            <p:nvPr/>
          </p:nvGrpSpPr>
          <p:grpSpPr>
            <a:xfrm>
              <a:off x="1874660" y="2491047"/>
              <a:ext cx="2498508" cy="265519"/>
              <a:chOff x="1874660" y="2576608"/>
              <a:chExt cx="2498508" cy="265519"/>
            </a:xfrm>
          </p:grpSpPr>
          <p:grpSp>
            <p:nvGrpSpPr>
              <p:cNvPr id="138" name="modular 1" descr="modular">
                <a:extLst>
                  <a:ext uri="{FF2B5EF4-FFF2-40B4-BE49-F238E27FC236}">
                    <a16:creationId xmlns:a16="http://schemas.microsoft.com/office/drawing/2014/main" id="{FCC30580-6B15-40D2-8F85-34D8993BC724}"/>
                  </a:ext>
                </a:extLst>
              </p:cNvPr>
              <p:cNvGrpSpPr/>
              <p:nvPr/>
            </p:nvGrpSpPr>
            <p:grpSpPr>
              <a:xfrm>
                <a:off x="1874660" y="2576608"/>
                <a:ext cx="283923" cy="265519"/>
                <a:chOff x="3557434" y="2181241"/>
                <a:chExt cx="406193" cy="406193"/>
              </a:xfrm>
            </p:grpSpPr>
            <p:sp>
              <p:nvSpPr>
                <p:cNvPr id="139" name="Rectangle 458">
                  <a:extLst>
                    <a:ext uri="{FF2B5EF4-FFF2-40B4-BE49-F238E27FC236}">
                      <a16:creationId xmlns:a16="http://schemas.microsoft.com/office/drawing/2014/main" id="{5F84E1AF-0869-4512-9AD4-DF9CC5220C51}"/>
                    </a:ext>
                  </a:extLst>
                </p:cNvPr>
                <p:cNvSpPr>
                  <a:spLocks noChangeArrowheads="1"/>
                </p:cNvSpPr>
                <p:nvPr/>
              </p:nvSpPr>
              <p:spPr bwMode="auto">
                <a:xfrm>
                  <a:off x="3557434" y="2181241"/>
                  <a:ext cx="406193" cy="420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1" name="Rectangle 459">
                  <a:extLst>
                    <a:ext uri="{FF2B5EF4-FFF2-40B4-BE49-F238E27FC236}">
                      <a16:creationId xmlns:a16="http://schemas.microsoft.com/office/drawing/2014/main" id="{5A487DD8-63D0-4C5A-A762-675EB107F9BF}"/>
                    </a:ext>
                  </a:extLst>
                </p:cNvPr>
                <p:cNvSpPr>
                  <a:spLocks noChangeArrowheads="1"/>
                </p:cNvSpPr>
                <p:nvPr/>
              </p:nvSpPr>
              <p:spPr bwMode="auto">
                <a:xfrm>
                  <a:off x="3557434" y="2223261"/>
                  <a:ext cx="406193" cy="14940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2" name="Rectangle 460">
                  <a:extLst>
                    <a:ext uri="{FF2B5EF4-FFF2-40B4-BE49-F238E27FC236}">
                      <a16:creationId xmlns:a16="http://schemas.microsoft.com/office/drawing/2014/main" id="{F71DA5DB-00F7-4B90-AB0E-227C42E3D4A0}"/>
                    </a:ext>
                  </a:extLst>
                </p:cNvPr>
                <p:cNvSpPr>
                  <a:spLocks noChangeArrowheads="1"/>
                </p:cNvSpPr>
                <p:nvPr/>
              </p:nvSpPr>
              <p:spPr bwMode="auto">
                <a:xfrm>
                  <a:off x="3557434" y="2394454"/>
                  <a:ext cx="85597"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3" name="Rectangle 461">
                  <a:extLst>
                    <a:ext uri="{FF2B5EF4-FFF2-40B4-BE49-F238E27FC236}">
                      <a16:creationId xmlns:a16="http://schemas.microsoft.com/office/drawing/2014/main" id="{2C09DC8E-293A-4639-B41D-42292243CBEB}"/>
                    </a:ext>
                  </a:extLst>
                </p:cNvPr>
                <p:cNvSpPr>
                  <a:spLocks noChangeArrowheads="1"/>
                </p:cNvSpPr>
                <p:nvPr/>
              </p:nvSpPr>
              <p:spPr bwMode="auto">
                <a:xfrm>
                  <a:off x="3664818" y="2394454"/>
                  <a:ext cx="84040"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4" name="Rectangle 462">
                  <a:extLst>
                    <a:ext uri="{FF2B5EF4-FFF2-40B4-BE49-F238E27FC236}">
                      <a16:creationId xmlns:a16="http://schemas.microsoft.com/office/drawing/2014/main" id="{6D51F9B7-5D6E-4A64-9A84-A05A074C86FE}"/>
                    </a:ext>
                  </a:extLst>
                </p:cNvPr>
                <p:cNvSpPr>
                  <a:spLocks noChangeArrowheads="1"/>
                </p:cNvSpPr>
                <p:nvPr/>
              </p:nvSpPr>
              <p:spPr bwMode="auto">
                <a:xfrm>
                  <a:off x="3770646"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5" name="Rectangle 463">
                  <a:extLst>
                    <a:ext uri="{FF2B5EF4-FFF2-40B4-BE49-F238E27FC236}">
                      <a16:creationId xmlns:a16="http://schemas.microsoft.com/office/drawing/2014/main" id="{0373F552-F85B-4848-B3A3-CF5B763EE9DA}"/>
                    </a:ext>
                  </a:extLst>
                </p:cNvPr>
                <p:cNvSpPr>
                  <a:spLocks noChangeArrowheads="1"/>
                </p:cNvSpPr>
                <p:nvPr/>
              </p:nvSpPr>
              <p:spPr bwMode="auto">
                <a:xfrm>
                  <a:off x="3878030" y="2394454"/>
                  <a:ext cx="85597"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6" name="Rectangle 464">
                  <a:extLst>
                    <a:ext uri="{FF2B5EF4-FFF2-40B4-BE49-F238E27FC236}">
                      <a16:creationId xmlns:a16="http://schemas.microsoft.com/office/drawing/2014/main" id="{2C3F339E-62DB-48E5-98B0-1D32CFAE9999}"/>
                    </a:ext>
                  </a:extLst>
                </p:cNvPr>
                <p:cNvSpPr>
                  <a:spLocks noChangeArrowheads="1"/>
                </p:cNvSpPr>
                <p:nvPr/>
              </p:nvSpPr>
              <p:spPr bwMode="auto">
                <a:xfrm>
                  <a:off x="3557434" y="2501837"/>
                  <a:ext cx="191425" cy="855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sp>
              <p:nvSpPr>
                <p:cNvPr id="177" name="Rectangle 465">
                  <a:extLst>
                    <a:ext uri="{FF2B5EF4-FFF2-40B4-BE49-F238E27FC236}">
                      <a16:creationId xmlns:a16="http://schemas.microsoft.com/office/drawing/2014/main" id="{03B4E5B8-068D-4885-BE5A-64A4F54E0F15}"/>
                    </a:ext>
                  </a:extLst>
                </p:cNvPr>
                <p:cNvSpPr>
                  <a:spLocks noChangeArrowheads="1"/>
                </p:cNvSpPr>
                <p:nvPr/>
              </p:nvSpPr>
              <p:spPr bwMode="auto">
                <a:xfrm>
                  <a:off x="3770646" y="2501837"/>
                  <a:ext cx="192980" cy="855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defRPr/>
                  </a:pPr>
                  <a:endParaRPr lang="en-US" sz="1600">
                    <a:solidFill>
                      <a:schemeClr val="accent1"/>
                    </a:solidFill>
                    <a:latin typeface="Segoe UI"/>
                  </a:endParaRPr>
                </a:p>
              </p:txBody>
            </p:sp>
          </p:grpSp>
          <p:sp>
            <p:nvSpPr>
              <p:cNvPr id="2" name="Rectangle 1">
                <a:extLst>
                  <a:ext uri="{FF2B5EF4-FFF2-40B4-BE49-F238E27FC236}">
                    <a16:creationId xmlns:a16="http://schemas.microsoft.com/office/drawing/2014/main" id="{A2D35117-0BD4-4FFF-AB7E-A82718CD961A}"/>
                  </a:ext>
                </a:extLst>
              </p:cNvPr>
              <p:cNvSpPr/>
              <p:nvPr/>
            </p:nvSpPr>
            <p:spPr bwMode="auto">
              <a:xfrm>
                <a:off x="2317826" y="2600827"/>
                <a:ext cx="2055342"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Best practice guidance</a:t>
                </a:r>
              </a:p>
            </p:txBody>
          </p:sp>
        </p:grpSp>
        <p:grpSp>
          <p:nvGrpSpPr>
            <p:cNvPr id="9" name="Group 8">
              <a:extLst>
                <a:ext uri="{FF2B5EF4-FFF2-40B4-BE49-F238E27FC236}">
                  <a16:creationId xmlns:a16="http://schemas.microsoft.com/office/drawing/2014/main" id="{775721D5-AFDE-4BD0-86DB-9CAADA948714}"/>
                </a:ext>
              </a:extLst>
            </p:cNvPr>
            <p:cNvGrpSpPr/>
            <p:nvPr/>
          </p:nvGrpSpPr>
          <p:grpSpPr>
            <a:xfrm>
              <a:off x="7649965" y="2483176"/>
              <a:ext cx="2561732" cy="281260"/>
              <a:chOff x="4883323" y="2568737"/>
              <a:chExt cx="2561732" cy="281260"/>
            </a:xfrm>
          </p:grpSpPr>
          <p:grpSp>
            <p:nvGrpSpPr>
              <p:cNvPr id="178" name="evolve" descr="evolve">
                <a:extLst>
                  <a:ext uri="{FF2B5EF4-FFF2-40B4-BE49-F238E27FC236}">
                    <a16:creationId xmlns:a16="http://schemas.microsoft.com/office/drawing/2014/main" id="{8F71CC57-38DD-432F-A5E1-DD23E343C5DC}"/>
                  </a:ext>
                </a:extLst>
              </p:cNvPr>
              <p:cNvGrpSpPr/>
              <p:nvPr/>
            </p:nvGrpSpPr>
            <p:grpSpPr>
              <a:xfrm>
                <a:off x="4883323" y="2568737"/>
                <a:ext cx="298246" cy="281260"/>
                <a:chOff x="748620" y="3040242"/>
                <a:chExt cx="415510" cy="419004"/>
              </a:xfrm>
            </p:grpSpPr>
            <p:sp>
              <p:nvSpPr>
                <p:cNvPr id="179" name="Freeform: Shape 178">
                  <a:extLst>
                    <a:ext uri="{FF2B5EF4-FFF2-40B4-BE49-F238E27FC236}">
                      <a16:creationId xmlns:a16="http://schemas.microsoft.com/office/drawing/2014/main" id="{2BFF0FBA-4196-43B4-ABB7-42F0ECC1C8FC}"/>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0" name="Freeform: Shape 179">
                  <a:extLst>
                    <a:ext uri="{FF2B5EF4-FFF2-40B4-BE49-F238E27FC236}">
                      <a16:creationId xmlns:a16="http://schemas.microsoft.com/office/drawing/2014/main" id="{0BC40D00-A526-45CE-B7F8-4D9835811B1E}"/>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defTabSz="914016">
                    <a:defRPr/>
                  </a:pPr>
                  <a:endParaRPr lang="en-US" sz="1600">
                    <a:solidFill>
                      <a:schemeClr val="accent1"/>
                    </a:solidFill>
                    <a:latin typeface="Segoe UI"/>
                  </a:endParaRPr>
                </a:p>
              </p:txBody>
            </p:sp>
            <p:sp>
              <p:nvSpPr>
                <p:cNvPr id="181" name="Freeform: Shape 180">
                  <a:extLst>
                    <a:ext uri="{FF2B5EF4-FFF2-40B4-BE49-F238E27FC236}">
                      <a16:creationId xmlns:a16="http://schemas.microsoft.com/office/drawing/2014/main" id="{2F377B21-18B3-4B51-936F-0C8D3FFCA6D4}"/>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defTabSz="914016">
                    <a:defRPr/>
                  </a:pPr>
                  <a:endParaRPr lang="en-US" sz="1600">
                    <a:solidFill>
                      <a:schemeClr val="accent1"/>
                    </a:solidFill>
                    <a:latin typeface="Segoe UI"/>
                  </a:endParaRPr>
                </a:p>
              </p:txBody>
            </p:sp>
          </p:grpSp>
          <p:sp>
            <p:nvSpPr>
              <p:cNvPr id="113" name="Rectangle 112">
                <a:extLst>
                  <a:ext uri="{FF2B5EF4-FFF2-40B4-BE49-F238E27FC236}">
                    <a16:creationId xmlns:a16="http://schemas.microsoft.com/office/drawing/2014/main" id="{AD94372A-0725-4E77-9CCD-4E6545C80CCB}"/>
                  </a:ext>
                </a:extLst>
              </p:cNvPr>
              <p:cNvSpPr/>
              <p:nvPr/>
            </p:nvSpPr>
            <p:spPr bwMode="auto">
              <a:xfrm>
                <a:off x="5394844" y="2600829"/>
                <a:ext cx="2050211" cy="2170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Technical skill building</a:t>
                </a:r>
              </a:p>
            </p:txBody>
          </p:sp>
        </p:grpSp>
      </p:grpSp>
      <p:grpSp>
        <p:nvGrpSpPr>
          <p:cNvPr id="3" name="Group 2">
            <a:extLst>
              <a:ext uri="{FF2B5EF4-FFF2-40B4-BE49-F238E27FC236}">
                <a16:creationId xmlns:a16="http://schemas.microsoft.com/office/drawing/2014/main" id="{04F08E9D-459C-4C1C-83C4-C8D29146E030}"/>
              </a:ext>
            </a:extLst>
          </p:cNvPr>
          <p:cNvGrpSpPr/>
          <p:nvPr/>
        </p:nvGrpSpPr>
        <p:grpSpPr>
          <a:xfrm>
            <a:off x="3660766" y="3147402"/>
            <a:ext cx="2143551" cy="434093"/>
            <a:chOff x="4884488" y="3122715"/>
            <a:chExt cx="2143856" cy="434154"/>
          </a:xfrm>
        </p:grpSpPr>
        <p:grpSp>
          <p:nvGrpSpPr>
            <p:cNvPr id="182" name="dev testing" descr="dev testing">
              <a:extLst>
                <a:ext uri="{FF2B5EF4-FFF2-40B4-BE49-F238E27FC236}">
                  <a16:creationId xmlns:a16="http://schemas.microsoft.com/office/drawing/2014/main" id="{9E820B6A-BE81-4D0F-BD99-6B4E7C112253}"/>
                </a:ext>
              </a:extLst>
            </p:cNvPr>
            <p:cNvGrpSpPr>
              <a:grpSpLocks noChangeAspect="1"/>
            </p:cNvGrpSpPr>
            <p:nvPr/>
          </p:nvGrpSpPr>
          <p:grpSpPr bwMode="auto">
            <a:xfrm>
              <a:off x="4884488" y="3215683"/>
              <a:ext cx="295917" cy="248216"/>
              <a:chOff x="448" y="808"/>
              <a:chExt cx="262" cy="235"/>
            </a:xfrm>
          </p:grpSpPr>
          <p:sp>
            <p:nvSpPr>
              <p:cNvPr id="183" name="AutoShape 3">
                <a:extLst>
                  <a:ext uri="{FF2B5EF4-FFF2-40B4-BE49-F238E27FC236}">
                    <a16:creationId xmlns:a16="http://schemas.microsoft.com/office/drawing/2014/main" id="{5E47226C-2F54-4EF4-93CD-1531BDC3EE18}"/>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4" name="Rectangle 5">
                <a:extLst>
                  <a:ext uri="{FF2B5EF4-FFF2-40B4-BE49-F238E27FC236}">
                    <a16:creationId xmlns:a16="http://schemas.microsoft.com/office/drawing/2014/main" id="{71AF44DF-7319-4638-840B-BC19DE0D5423}"/>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5" name="Rectangle 6">
                <a:extLst>
                  <a:ext uri="{FF2B5EF4-FFF2-40B4-BE49-F238E27FC236}">
                    <a16:creationId xmlns:a16="http://schemas.microsoft.com/office/drawing/2014/main" id="{EB70FF0C-B287-48DE-AB43-F95B9A9CCC2E}"/>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6" name="Rectangle 7">
                <a:extLst>
                  <a:ext uri="{FF2B5EF4-FFF2-40B4-BE49-F238E27FC236}">
                    <a16:creationId xmlns:a16="http://schemas.microsoft.com/office/drawing/2014/main" id="{467C47A8-5816-4541-9946-D92B098B1B95}"/>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7" name="Rectangle 8">
                <a:extLst>
                  <a:ext uri="{FF2B5EF4-FFF2-40B4-BE49-F238E27FC236}">
                    <a16:creationId xmlns:a16="http://schemas.microsoft.com/office/drawing/2014/main" id="{3084451B-4F32-4556-B9C2-B75AA0A2D1C3}"/>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8" name="Rectangle 9">
                <a:extLst>
                  <a:ext uri="{FF2B5EF4-FFF2-40B4-BE49-F238E27FC236}">
                    <a16:creationId xmlns:a16="http://schemas.microsoft.com/office/drawing/2014/main" id="{346FB61A-0EF4-45A9-8D00-1943A7A170E1}"/>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89" name="Rectangle 10">
                <a:extLst>
                  <a:ext uri="{FF2B5EF4-FFF2-40B4-BE49-F238E27FC236}">
                    <a16:creationId xmlns:a16="http://schemas.microsoft.com/office/drawing/2014/main" id="{724F38BA-EEFD-472F-BF9A-86B9B0E8FD30}"/>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0" name="Rectangle 11">
                <a:extLst>
                  <a:ext uri="{FF2B5EF4-FFF2-40B4-BE49-F238E27FC236}">
                    <a16:creationId xmlns:a16="http://schemas.microsoft.com/office/drawing/2014/main" id="{FC1C7A03-AE6A-401D-9129-0BB982C92571}"/>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1" name="Rectangle 12">
                <a:extLst>
                  <a:ext uri="{FF2B5EF4-FFF2-40B4-BE49-F238E27FC236}">
                    <a16:creationId xmlns:a16="http://schemas.microsoft.com/office/drawing/2014/main" id="{1B6F6F7F-39CE-47D9-8A42-2F333A14E2F9}"/>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2" name="Rectangle 13">
                <a:extLst>
                  <a:ext uri="{FF2B5EF4-FFF2-40B4-BE49-F238E27FC236}">
                    <a16:creationId xmlns:a16="http://schemas.microsoft.com/office/drawing/2014/main" id="{C554AB85-EAB8-449D-A5DF-9C0CDED93990}"/>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3" name="Rectangle 14">
                <a:extLst>
                  <a:ext uri="{FF2B5EF4-FFF2-40B4-BE49-F238E27FC236}">
                    <a16:creationId xmlns:a16="http://schemas.microsoft.com/office/drawing/2014/main" id="{5B80D8A8-F75C-4974-A72C-19EC2BFA7334}"/>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4" name="Rectangle 15">
                <a:extLst>
                  <a:ext uri="{FF2B5EF4-FFF2-40B4-BE49-F238E27FC236}">
                    <a16:creationId xmlns:a16="http://schemas.microsoft.com/office/drawing/2014/main" id="{A27954E5-BE9F-4A3B-9B5F-C1645459401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195" name="Rectangle 16">
                <a:extLst>
                  <a:ext uri="{FF2B5EF4-FFF2-40B4-BE49-F238E27FC236}">
                    <a16:creationId xmlns:a16="http://schemas.microsoft.com/office/drawing/2014/main" id="{C0050202-AD36-428F-9D77-9E8A97A43D67}"/>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sp>
          <p:nvSpPr>
            <p:cNvPr id="117" name="Rectangle 116">
              <a:extLst>
                <a:ext uri="{FF2B5EF4-FFF2-40B4-BE49-F238E27FC236}">
                  <a16:creationId xmlns:a16="http://schemas.microsoft.com/office/drawing/2014/main" id="{B40A8B63-8EF6-4C0B-B422-50CB7B845FE4}"/>
                </a:ext>
              </a:extLst>
            </p:cNvPr>
            <p:cNvSpPr/>
            <p:nvPr/>
          </p:nvSpPr>
          <p:spPr bwMode="auto">
            <a:xfrm>
              <a:off x="5394844" y="3122715"/>
              <a:ext cx="1633500"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Infrastructure and</a:t>
              </a:r>
              <a:br>
                <a:rPr lang="en-US" sz="1567" b="1">
                  <a:solidFill>
                    <a:schemeClr val="accent1"/>
                  </a:solidFill>
                  <a:latin typeface="Segoe UI Semibold"/>
                </a:rPr>
              </a:br>
              <a:r>
                <a:rPr lang="en-US" sz="1567" b="1">
                  <a:solidFill>
                    <a:schemeClr val="accent1"/>
                  </a:solidFill>
                  <a:latin typeface="Segoe UI Semibold"/>
                </a:rPr>
                <a:t>data foundations</a:t>
              </a:r>
            </a:p>
          </p:txBody>
        </p:sp>
      </p:grpSp>
      <p:grpSp>
        <p:nvGrpSpPr>
          <p:cNvPr id="10" name="Group 9">
            <a:extLst>
              <a:ext uri="{FF2B5EF4-FFF2-40B4-BE49-F238E27FC236}">
                <a16:creationId xmlns:a16="http://schemas.microsoft.com/office/drawing/2014/main" id="{7D9DE586-8AD7-410F-BFAD-FB202993C8D3}"/>
              </a:ext>
            </a:extLst>
          </p:cNvPr>
          <p:cNvGrpSpPr/>
          <p:nvPr/>
        </p:nvGrpSpPr>
        <p:grpSpPr>
          <a:xfrm>
            <a:off x="6280390" y="3147402"/>
            <a:ext cx="2252691" cy="434093"/>
            <a:chOff x="8044698" y="2492291"/>
            <a:chExt cx="2253010" cy="434154"/>
          </a:xfrm>
        </p:grpSpPr>
        <p:sp>
          <p:nvSpPr>
            <p:cNvPr id="119" name="Rectangle 118">
              <a:extLst>
                <a:ext uri="{FF2B5EF4-FFF2-40B4-BE49-F238E27FC236}">
                  <a16:creationId xmlns:a16="http://schemas.microsoft.com/office/drawing/2014/main" id="{DD9AAA94-1890-4A94-91FF-E4ADE61285FC}"/>
                </a:ext>
              </a:extLst>
            </p:cNvPr>
            <p:cNvSpPr/>
            <p:nvPr/>
          </p:nvSpPr>
          <p:spPr bwMode="auto">
            <a:xfrm>
              <a:off x="8537362" y="2492291"/>
              <a:ext cx="1760346" cy="4341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defRPr/>
              </a:pPr>
              <a:r>
                <a:rPr lang="en-US" sz="1567" b="1">
                  <a:solidFill>
                    <a:schemeClr val="accent1"/>
                  </a:solidFill>
                  <a:latin typeface="Segoe UI Semibold"/>
                </a:rPr>
                <a:t>Migration planning</a:t>
              </a:r>
              <a:br>
                <a:rPr lang="en-US" sz="1567" b="1">
                  <a:solidFill>
                    <a:schemeClr val="accent1"/>
                  </a:solidFill>
                  <a:latin typeface="Segoe UI Semibold"/>
                </a:rPr>
              </a:br>
              <a:r>
                <a:rPr lang="en-US" sz="1567" b="1">
                  <a:solidFill>
                    <a:schemeClr val="accent1"/>
                  </a:solidFill>
                  <a:latin typeface="Segoe UI Semibold"/>
                </a:rPr>
                <a:t>and execution</a:t>
              </a:r>
            </a:p>
          </p:txBody>
        </p:sp>
        <p:grpSp>
          <p:nvGrpSpPr>
            <p:cNvPr id="310" name="extend" descr="extend, connect, datacenters">
              <a:extLst>
                <a:ext uri="{FF2B5EF4-FFF2-40B4-BE49-F238E27FC236}">
                  <a16:creationId xmlns:a16="http://schemas.microsoft.com/office/drawing/2014/main" id="{971D74AA-D4AD-4AFF-95B2-1B2FBD52FF59}"/>
                </a:ext>
              </a:extLst>
            </p:cNvPr>
            <p:cNvGrpSpPr>
              <a:grpSpLocks noChangeAspect="1"/>
            </p:cNvGrpSpPr>
            <p:nvPr/>
          </p:nvGrpSpPr>
          <p:grpSpPr bwMode="auto">
            <a:xfrm>
              <a:off x="8044698" y="2545069"/>
              <a:ext cx="351371" cy="328596"/>
              <a:chOff x="1633" y="784"/>
              <a:chExt cx="280" cy="280"/>
            </a:xfrm>
          </p:grpSpPr>
          <p:sp>
            <p:nvSpPr>
              <p:cNvPr id="311" name="Rectangle 18">
                <a:extLst>
                  <a:ext uri="{FF2B5EF4-FFF2-40B4-BE49-F238E27FC236}">
                    <a16:creationId xmlns:a16="http://schemas.microsoft.com/office/drawing/2014/main" id="{AA548597-2647-4787-9BA0-CCC2C6F252BF}"/>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2" name="Rectangle 19">
                <a:extLst>
                  <a:ext uri="{FF2B5EF4-FFF2-40B4-BE49-F238E27FC236}">
                    <a16:creationId xmlns:a16="http://schemas.microsoft.com/office/drawing/2014/main" id="{91E73843-5A9E-4B56-BDCF-3B02290F8611}"/>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3" name="Rectangle 20">
                <a:extLst>
                  <a:ext uri="{FF2B5EF4-FFF2-40B4-BE49-F238E27FC236}">
                    <a16:creationId xmlns:a16="http://schemas.microsoft.com/office/drawing/2014/main" id="{BF5B34CB-ADDF-4EEF-99B9-98908FD8DD75}"/>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4" name="Rectangle 21">
                <a:extLst>
                  <a:ext uri="{FF2B5EF4-FFF2-40B4-BE49-F238E27FC236}">
                    <a16:creationId xmlns:a16="http://schemas.microsoft.com/office/drawing/2014/main" id="{0483A943-C124-454B-9505-5A123D6E76F9}"/>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5" name="Rectangle 22">
                <a:extLst>
                  <a:ext uri="{FF2B5EF4-FFF2-40B4-BE49-F238E27FC236}">
                    <a16:creationId xmlns:a16="http://schemas.microsoft.com/office/drawing/2014/main" id="{D5BE5E17-A51A-4C6B-8A09-5BF32E380C67}"/>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6" name="Rectangle 23">
                <a:extLst>
                  <a:ext uri="{FF2B5EF4-FFF2-40B4-BE49-F238E27FC236}">
                    <a16:creationId xmlns:a16="http://schemas.microsoft.com/office/drawing/2014/main" id="{23604A7D-0947-4FD9-8D6B-C5FE07A805A4}"/>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8" name="Rectangle 24">
                <a:extLst>
                  <a:ext uri="{FF2B5EF4-FFF2-40B4-BE49-F238E27FC236}">
                    <a16:creationId xmlns:a16="http://schemas.microsoft.com/office/drawing/2014/main" id="{4D1DF7ED-02AE-4D7D-B137-2CE40732ACED}"/>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19" name="Rectangle 25">
                <a:extLst>
                  <a:ext uri="{FF2B5EF4-FFF2-40B4-BE49-F238E27FC236}">
                    <a16:creationId xmlns:a16="http://schemas.microsoft.com/office/drawing/2014/main" id="{371C1F8F-CE04-43F1-8E78-51F6D7F6AF31}"/>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0" name="Rectangle 26">
                <a:extLst>
                  <a:ext uri="{FF2B5EF4-FFF2-40B4-BE49-F238E27FC236}">
                    <a16:creationId xmlns:a16="http://schemas.microsoft.com/office/drawing/2014/main" id="{CC9A4330-D56D-4000-BB8E-E8A95F6D9AC2}"/>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1" name="Oval 27">
                <a:extLst>
                  <a:ext uri="{FF2B5EF4-FFF2-40B4-BE49-F238E27FC236}">
                    <a16:creationId xmlns:a16="http://schemas.microsoft.com/office/drawing/2014/main" id="{458B26D8-64D6-4CC4-955B-B4523B3E1D5C}"/>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2" name="Rectangle 28">
                <a:extLst>
                  <a:ext uri="{FF2B5EF4-FFF2-40B4-BE49-F238E27FC236}">
                    <a16:creationId xmlns:a16="http://schemas.microsoft.com/office/drawing/2014/main" id="{96754DEC-737B-46F9-8BFE-CE99AE5CB946}"/>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3" name="Rectangle 29">
                <a:extLst>
                  <a:ext uri="{FF2B5EF4-FFF2-40B4-BE49-F238E27FC236}">
                    <a16:creationId xmlns:a16="http://schemas.microsoft.com/office/drawing/2014/main" id="{580643FD-5248-4A1D-853A-3FE7CBC0847D}"/>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4" name="Rectangle 30">
                <a:extLst>
                  <a:ext uri="{FF2B5EF4-FFF2-40B4-BE49-F238E27FC236}">
                    <a16:creationId xmlns:a16="http://schemas.microsoft.com/office/drawing/2014/main" id="{FA25ED8F-383C-4D65-AC08-4C63420F3D97}"/>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5" name="Rectangle 31">
                <a:extLst>
                  <a:ext uri="{FF2B5EF4-FFF2-40B4-BE49-F238E27FC236}">
                    <a16:creationId xmlns:a16="http://schemas.microsoft.com/office/drawing/2014/main" id="{243D86B6-8DC3-414C-B6B5-D38AF6C29EF3}"/>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6" name="Oval 32">
                <a:extLst>
                  <a:ext uri="{FF2B5EF4-FFF2-40B4-BE49-F238E27FC236}">
                    <a16:creationId xmlns:a16="http://schemas.microsoft.com/office/drawing/2014/main" id="{683FE9EC-42C2-44E1-9219-72C0EB084751}"/>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7" name="Oval 33">
                <a:extLst>
                  <a:ext uri="{FF2B5EF4-FFF2-40B4-BE49-F238E27FC236}">
                    <a16:creationId xmlns:a16="http://schemas.microsoft.com/office/drawing/2014/main" id="{F226859C-44AC-41DE-BEE4-36314CEE1BEE}"/>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8" name="Rectangle 34">
                <a:extLst>
                  <a:ext uri="{FF2B5EF4-FFF2-40B4-BE49-F238E27FC236}">
                    <a16:creationId xmlns:a16="http://schemas.microsoft.com/office/drawing/2014/main" id="{3D8993D4-564E-45F5-A0F2-14219569C20A}"/>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29" name="Rectangle 35">
                <a:extLst>
                  <a:ext uri="{FF2B5EF4-FFF2-40B4-BE49-F238E27FC236}">
                    <a16:creationId xmlns:a16="http://schemas.microsoft.com/office/drawing/2014/main" id="{BCEBC191-FE3C-4549-A4D0-C15FDE1F56F3}"/>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sp>
            <p:nvSpPr>
              <p:cNvPr id="330" name="Rectangle 36">
                <a:extLst>
                  <a:ext uri="{FF2B5EF4-FFF2-40B4-BE49-F238E27FC236}">
                    <a16:creationId xmlns:a16="http://schemas.microsoft.com/office/drawing/2014/main" id="{AB868A4F-D073-42BF-BC71-BFC6C3F34171}"/>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defRPr/>
                </a:pPr>
                <a:endParaRPr lang="en-US" sz="1600">
                  <a:solidFill>
                    <a:schemeClr val="accent1"/>
                  </a:solidFill>
                  <a:latin typeface="Segoe UI"/>
                </a:endParaRPr>
              </a:p>
            </p:txBody>
          </p:sp>
        </p:grpSp>
      </p:grpSp>
      <p:cxnSp>
        <p:nvCxnSpPr>
          <p:cNvPr id="8" name="Straight Connector 7">
            <a:extLst>
              <a:ext uri="{FF2B5EF4-FFF2-40B4-BE49-F238E27FC236}">
                <a16:creationId xmlns:a16="http://schemas.microsoft.com/office/drawing/2014/main" id="{7F50103A-24DE-48C8-8732-11D232D71B05}"/>
              </a:ext>
            </a:extLst>
          </p:cNvPr>
          <p:cNvCxnSpPr>
            <a:cxnSpLocks/>
          </p:cNvCxnSpPr>
          <p:nvPr/>
        </p:nvCxnSpPr>
        <p:spPr>
          <a:xfrm>
            <a:off x="582950" y="3865361"/>
            <a:ext cx="11026100" cy="0"/>
          </a:xfrm>
          <a:prstGeom prst="line">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7" name="Group 6">
            <a:extLst>
              <a:ext uri="{FF2B5EF4-FFF2-40B4-BE49-F238E27FC236}">
                <a16:creationId xmlns:a16="http://schemas.microsoft.com/office/drawing/2014/main" id="{6E9C013A-E858-4964-917A-3765487F58DF}"/>
              </a:ext>
            </a:extLst>
          </p:cNvPr>
          <p:cNvGrpSpPr/>
          <p:nvPr/>
        </p:nvGrpSpPr>
        <p:grpSpPr>
          <a:xfrm>
            <a:off x="1002683" y="4085464"/>
            <a:ext cx="10191073" cy="457801"/>
            <a:chOff x="806002" y="3851791"/>
            <a:chExt cx="10192518" cy="457865"/>
          </a:xfrm>
        </p:grpSpPr>
        <p:grpSp>
          <p:nvGrpSpPr>
            <p:cNvPr id="44" name="Group 43">
              <a:extLst>
                <a:ext uri="{FF2B5EF4-FFF2-40B4-BE49-F238E27FC236}">
                  <a16:creationId xmlns:a16="http://schemas.microsoft.com/office/drawing/2014/main" id="{B3F7C87B-8826-4A32-A09C-AC922ABF0F08}"/>
                </a:ext>
              </a:extLst>
            </p:cNvPr>
            <p:cNvGrpSpPr/>
            <p:nvPr/>
          </p:nvGrpSpPr>
          <p:grpSpPr>
            <a:xfrm>
              <a:off x="4899242" y="3864452"/>
              <a:ext cx="1393635" cy="434153"/>
              <a:chOff x="2865735" y="4368575"/>
              <a:chExt cx="1393833" cy="434214"/>
            </a:xfrm>
          </p:grpSpPr>
          <p:sp>
            <p:nvSpPr>
              <p:cNvPr id="280" name="Rectangle 279">
                <a:extLst>
                  <a:ext uri="{FF2B5EF4-FFF2-40B4-BE49-F238E27FC236}">
                    <a16:creationId xmlns:a16="http://schemas.microsoft.com/office/drawing/2014/main" id="{7F11F82C-BC09-42E2-B0AA-1075B35A8AC2}"/>
                  </a:ext>
                </a:extLst>
              </p:cNvPr>
              <p:cNvSpPr/>
              <p:nvPr/>
            </p:nvSpPr>
            <p:spPr bwMode="auto">
              <a:xfrm>
                <a:off x="3570401" y="4368575"/>
                <a:ext cx="689167"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Azure </a:t>
                </a:r>
                <a:br>
                  <a:rPr lang="en-US" sz="1567" b="1">
                    <a:solidFill>
                      <a:schemeClr val="accent1"/>
                    </a:solidFill>
                    <a:latin typeface="Segoe UI Semibold"/>
                  </a:rPr>
                </a:br>
                <a:r>
                  <a:rPr lang="en-US" sz="1567" b="1">
                    <a:solidFill>
                      <a:schemeClr val="accent1"/>
                    </a:solidFill>
                    <a:latin typeface="Segoe UI Semibold"/>
                  </a:rPr>
                  <a:t>trainers</a:t>
                </a:r>
              </a:p>
            </p:txBody>
          </p:sp>
          <p:grpSp>
            <p:nvGrpSpPr>
              <p:cNvPr id="284" name="training" descr="training, weights">
                <a:extLst>
                  <a:ext uri="{FF2B5EF4-FFF2-40B4-BE49-F238E27FC236}">
                    <a16:creationId xmlns:a16="http://schemas.microsoft.com/office/drawing/2014/main" id="{6C877720-CFE8-49EF-92E7-C5828C73BD7C}"/>
                  </a:ext>
                </a:extLst>
              </p:cNvPr>
              <p:cNvGrpSpPr>
                <a:grpSpLocks noChangeAspect="1"/>
              </p:cNvGrpSpPr>
              <p:nvPr/>
            </p:nvGrpSpPr>
            <p:grpSpPr bwMode="auto">
              <a:xfrm>
                <a:off x="2865735" y="4494951"/>
                <a:ext cx="548869" cy="202637"/>
                <a:chOff x="1416" y="1937"/>
                <a:chExt cx="518" cy="213"/>
              </a:xfrm>
            </p:grpSpPr>
            <p:sp>
              <p:nvSpPr>
                <p:cNvPr id="285" name="AutoShape 92">
                  <a:extLst>
                    <a:ext uri="{FF2B5EF4-FFF2-40B4-BE49-F238E27FC236}">
                      <a16:creationId xmlns:a16="http://schemas.microsoft.com/office/drawing/2014/main" id="{C3B40CBB-ECD6-4B74-9DBF-FC2F6BD0E67A}"/>
                    </a:ext>
                  </a:extLst>
                </p:cNvPr>
                <p:cNvSpPr>
                  <a:spLocks noChangeAspect="1" noChangeArrowheads="1" noTextEdit="1"/>
                </p:cNvSpPr>
                <p:nvPr/>
              </p:nvSpPr>
              <p:spPr bwMode="auto">
                <a:xfrm>
                  <a:off x="1416" y="1937"/>
                  <a:ext cx="35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6" name="Rectangle 94">
                  <a:extLst>
                    <a:ext uri="{FF2B5EF4-FFF2-40B4-BE49-F238E27FC236}">
                      <a16:creationId xmlns:a16="http://schemas.microsoft.com/office/drawing/2014/main" id="{2309562B-EE37-4081-8579-DD30AFBA745A}"/>
                    </a:ext>
                  </a:extLst>
                </p:cNvPr>
                <p:cNvSpPr>
                  <a:spLocks noChangeArrowheads="1"/>
                </p:cNvSpPr>
                <p:nvPr/>
              </p:nvSpPr>
              <p:spPr bwMode="auto">
                <a:xfrm>
                  <a:off x="1574" y="2025"/>
                  <a:ext cx="47"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7" name="Rectangle 95">
                  <a:extLst>
                    <a:ext uri="{FF2B5EF4-FFF2-40B4-BE49-F238E27FC236}">
                      <a16:creationId xmlns:a16="http://schemas.microsoft.com/office/drawing/2014/main" id="{63528F0B-8479-4242-9C0C-030B293917D1}"/>
                    </a:ext>
                  </a:extLst>
                </p:cNvPr>
                <p:cNvSpPr>
                  <a:spLocks noChangeArrowheads="1"/>
                </p:cNvSpPr>
                <p:nvPr/>
              </p:nvSpPr>
              <p:spPr bwMode="auto">
                <a:xfrm>
                  <a:off x="1889" y="2027"/>
                  <a:ext cx="45"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8" name="Rectangle 96">
                  <a:extLst>
                    <a:ext uri="{FF2B5EF4-FFF2-40B4-BE49-F238E27FC236}">
                      <a16:creationId xmlns:a16="http://schemas.microsoft.com/office/drawing/2014/main" id="{5DB36158-06F9-46BF-8FDC-781ED8A77859}"/>
                    </a:ext>
                  </a:extLst>
                </p:cNvPr>
                <p:cNvSpPr>
                  <a:spLocks noChangeArrowheads="1"/>
                </p:cNvSpPr>
                <p:nvPr/>
              </p:nvSpPr>
              <p:spPr bwMode="auto">
                <a:xfrm>
                  <a:off x="1683" y="2025"/>
                  <a:ext cx="142" cy="3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89" name="Rectangle 97">
                  <a:extLst>
                    <a:ext uri="{FF2B5EF4-FFF2-40B4-BE49-F238E27FC236}">
                      <a16:creationId xmlns:a16="http://schemas.microsoft.com/office/drawing/2014/main" id="{138C3AF1-3970-42C1-8BD8-7CBAD488B5C0}"/>
                    </a:ext>
                  </a:extLst>
                </p:cNvPr>
                <p:cNvSpPr>
                  <a:spLocks noChangeArrowheads="1"/>
                </p:cNvSpPr>
                <p:nvPr/>
              </p:nvSpPr>
              <p:spPr bwMode="auto">
                <a:xfrm>
                  <a:off x="1811" y="1937"/>
                  <a:ext cx="53"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0" name="Rectangle 98">
                  <a:extLst>
                    <a:ext uri="{FF2B5EF4-FFF2-40B4-BE49-F238E27FC236}">
                      <a16:creationId xmlns:a16="http://schemas.microsoft.com/office/drawing/2014/main" id="{968998DE-50A5-44CA-974F-3DF9E94EC3FE}"/>
                    </a:ext>
                  </a:extLst>
                </p:cNvPr>
                <p:cNvSpPr>
                  <a:spLocks noChangeArrowheads="1"/>
                </p:cNvSpPr>
                <p:nvPr/>
              </p:nvSpPr>
              <p:spPr bwMode="auto">
                <a:xfrm>
                  <a:off x="1878"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1" name="Rectangle 99">
                  <a:extLst>
                    <a:ext uri="{FF2B5EF4-FFF2-40B4-BE49-F238E27FC236}">
                      <a16:creationId xmlns:a16="http://schemas.microsoft.com/office/drawing/2014/main" id="{360B6AA2-72D0-4DCC-95B2-8C963E96CCBE}"/>
                    </a:ext>
                  </a:extLst>
                </p:cNvPr>
                <p:cNvSpPr>
                  <a:spLocks noChangeArrowheads="1"/>
                </p:cNvSpPr>
                <p:nvPr/>
              </p:nvSpPr>
              <p:spPr bwMode="auto">
                <a:xfrm>
                  <a:off x="1646" y="1937"/>
                  <a:ext cx="51" cy="2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292" name="Rectangle 100">
                  <a:extLst>
                    <a:ext uri="{FF2B5EF4-FFF2-40B4-BE49-F238E27FC236}">
                      <a16:creationId xmlns:a16="http://schemas.microsoft.com/office/drawing/2014/main" id="{0A80FF4A-F4B5-4FC3-AC68-57450C81513F}"/>
                    </a:ext>
                  </a:extLst>
                </p:cNvPr>
                <p:cNvSpPr>
                  <a:spLocks noChangeArrowheads="1"/>
                </p:cNvSpPr>
                <p:nvPr/>
              </p:nvSpPr>
              <p:spPr bwMode="auto">
                <a:xfrm>
                  <a:off x="1603" y="1964"/>
                  <a:ext cx="27" cy="1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grpSp>
          <p:nvGrpSpPr>
            <p:cNvPr id="43" name="Group 42">
              <a:extLst>
                <a:ext uri="{FF2B5EF4-FFF2-40B4-BE49-F238E27FC236}">
                  <a16:creationId xmlns:a16="http://schemas.microsoft.com/office/drawing/2014/main" id="{D13FD57D-F9B5-4DC9-ADA3-0DEF83CB85B5}"/>
                </a:ext>
              </a:extLst>
            </p:cNvPr>
            <p:cNvGrpSpPr/>
            <p:nvPr/>
          </p:nvGrpSpPr>
          <p:grpSpPr>
            <a:xfrm>
              <a:off x="6925248" y="3864379"/>
              <a:ext cx="1970731" cy="434296"/>
              <a:chOff x="5087458" y="4379091"/>
              <a:chExt cx="1971010" cy="434357"/>
            </a:xfrm>
          </p:grpSpPr>
          <p:sp>
            <p:nvSpPr>
              <p:cNvPr id="282" name="Rectangle 281">
                <a:extLst>
                  <a:ext uri="{FF2B5EF4-FFF2-40B4-BE49-F238E27FC236}">
                    <a16:creationId xmlns:a16="http://schemas.microsoft.com/office/drawing/2014/main" id="{45490D93-E2AE-4303-9871-DA006C1570BF}"/>
                  </a:ext>
                </a:extLst>
              </p:cNvPr>
              <p:cNvSpPr/>
              <p:nvPr/>
            </p:nvSpPr>
            <p:spPr bwMode="auto">
              <a:xfrm>
                <a:off x="5539260" y="4379091"/>
                <a:ext cx="1519208" cy="43435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dirty="0">
                    <a:solidFill>
                      <a:schemeClr val="accent1"/>
                    </a:solidFill>
                    <a:latin typeface="Segoe UI Semibold"/>
                  </a:rPr>
                  <a:t>FastTrack for Azure engineers </a:t>
                </a:r>
              </a:p>
            </p:txBody>
          </p:sp>
          <p:grpSp>
            <p:nvGrpSpPr>
              <p:cNvPr id="293" name="assistance" descr="assistance, engineers, clipboard, wrench, field service">
                <a:extLst>
                  <a:ext uri="{FF2B5EF4-FFF2-40B4-BE49-F238E27FC236}">
                    <a16:creationId xmlns:a16="http://schemas.microsoft.com/office/drawing/2014/main" id="{3D15645B-D45E-45D7-8E7B-40746ACB21E6}"/>
                  </a:ext>
                </a:extLst>
              </p:cNvPr>
              <p:cNvGrpSpPr/>
              <p:nvPr/>
            </p:nvGrpSpPr>
            <p:grpSpPr>
              <a:xfrm>
                <a:off x="5087458" y="4461883"/>
                <a:ext cx="269102" cy="268773"/>
                <a:chOff x="5388740" y="3006662"/>
                <a:chExt cx="361186" cy="401793"/>
              </a:xfrm>
            </p:grpSpPr>
            <p:sp>
              <p:nvSpPr>
                <p:cNvPr id="294" name="Rectangle 86">
                  <a:extLst>
                    <a:ext uri="{FF2B5EF4-FFF2-40B4-BE49-F238E27FC236}">
                      <a16:creationId xmlns:a16="http://schemas.microsoft.com/office/drawing/2014/main" id="{5D8F3AB8-48D3-43CF-A238-2A0E625CA514}"/>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5" name="Rectangle 87">
                  <a:extLst>
                    <a:ext uri="{FF2B5EF4-FFF2-40B4-BE49-F238E27FC236}">
                      <a16:creationId xmlns:a16="http://schemas.microsoft.com/office/drawing/2014/main" id="{410ACBCD-EF5C-4863-BBD3-067AB3DD7486}"/>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sp>
              <p:nvSpPr>
                <p:cNvPr id="296" name="Freeform 88">
                  <a:extLst>
                    <a:ext uri="{FF2B5EF4-FFF2-40B4-BE49-F238E27FC236}">
                      <a16:creationId xmlns:a16="http://schemas.microsoft.com/office/drawing/2014/main" id="{5E2BAEA5-C8F8-4118-A897-0FC44453F690}"/>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algn="ctr" defTabSz="896042" fontAlgn="base"/>
                  <a:endParaRPr lang="en-US" sz="1600">
                    <a:solidFill>
                      <a:schemeClr val="accent1"/>
                    </a:solidFill>
                    <a:latin typeface="Segoe UI"/>
                  </a:endParaRPr>
                </a:p>
              </p:txBody>
            </p:sp>
          </p:grpSp>
        </p:grpSp>
        <p:grpSp>
          <p:nvGrpSpPr>
            <p:cNvPr id="42" name="Group 41">
              <a:extLst>
                <a:ext uri="{FF2B5EF4-FFF2-40B4-BE49-F238E27FC236}">
                  <a16:creationId xmlns:a16="http://schemas.microsoft.com/office/drawing/2014/main" id="{AE86F852-E4D6-4E9B-BC81-58CA3BF68F18}"/>
                </a:ext>
              </a:extLst>
            </p:cNvPr>
            <p:cNvGrpSpPr/>
            <p:nvPr/>
          </p:nvGrpSpPr>
          <p:grpSpPr>
            <a:xfrm>
              <a:off x="9528447" y="3864450"/>
              <a:ext cx="1470073" cy="434153"/>
              <a:chOff x="7529201" y="4379164"/>
              <a:chExt cx="1470282" cy="434214"/>
            </a:xfrm>
          </p:grpSpPr>
          <p:sp>
            <p:nvSpPr>
              <p:cNvPr id="281" name="Rectangle 280">
                <a:extLst>
                  <a:ext uri="{FF2B5EF4-FFF2-40B4-BE49-F238E27FC236}">
                    <a16:creationId xmlns:a16="http://schemas.microsoft.com/office/drawing/2014/main" id="{E88503DA-B4E2-4938-AE55-1FB8799246FE}"/>
                  </a:ext>
                </a:extLst>
              </p:cNvPr>
              <p:cNvSpPr/>
              <p:nvPr/>
            </p:nvSpPr>
            <p:spPr bwMode="auto">
              <a:xfrm>
                <a:off x="7981287" y="4379164"/>
                <a:ext cx="1018196" cy="4342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Specialized</a:t>
                </a:r>
                <a:br>
                  <a:rPr lang="en-US" sz="1567" b="1">
                    <a:solidFill>
                      <a:schemeClr val="accent1"/>
                    </a:solidFill>
                    <a:latin typeface="Segoe UI Semibold"/>
                  </a:rPr>
                </a:br>
                <a:r>
                  <a:rPr lang="en-US" sz="1567" b="1">
                    <a:solidFill>
                      <a:schemeClr val="accent1"/>
                    </a:solidFill>
                    <a:latin typeface="Segoe UI Semibold"/>
                  </a:rPr>
                  <a:t>partners</a:t>
                </a:r>
              </a:p>
            </p:txBody>
          </p:sp>
          <p:grpSp>
            <p:nvGrpSpPr>
              <p:cNvPr id="297" name="Group 296">
                <a:extLst>
                  <a:ext uri="{FF2B5EF4-FFF2-40B4-BE49-F238E27FC236}">
                    <a16:creationId xmlns:a16="http://schemas.microsoft.com/office/drawing/2014/main" id="{C834F4EC-A627-47C0-AFD5-D59F70F5B24D}"/>
                  </a:ext>
                </a:extLst>
              </p:cNvPr>
              <p:cNvGrpSpPr/>
              <p:nvPr/>
            </p:nvGrpSpPr>
            <p:grpSpPr>
              <a:xfrm>
                <a:off x="7529201" y="4469126"/>
                <a:ext cx="336670" cy="254302"/>
                <a:chOff x="9123600" y="4231703"/>
                <a:chExt cx="535057" cy="450140"/>
              </a:xfrm>
            </p:grpSpPr>
            <p:grpSp>
              <p:nvGrpSpPr>
                <p:cNvPr id="298" name="management at scale" descr="management at scale">
                  <a:extLst>
                    <a:ext uri="{FF2B5EF4-FFF2-40B4-BE49-F238E27FC236}">
                      <a16:creationId xmlns:a16="http://schemas.microsoft.com/office/drawing/2014/main" id="{3F3D8708-440D-4372-ADBA-3292BEEEDCB7}"/>
                    </a:ext>
                  </a:extLst>
                </p:cNvPr>
                <p:cNvGrpSpPr>
                  <a:grpSpLocks noChangeAspect="1"/>
                </p:cNvGrpSpPr>
                <p:nvPr/>
              </p:nvGrpSpPr>
              <p:grpSpPr bwMode="auto">
                <a:xfrm flipH="1" flipV="1">
                  <a:off x="9257014" y="4231703"/>
                  <a:ext cx="401643" cy="401632"/>
                  <a:chOff x="2841" y="774"/>
                  <a:chExt cx="253" cy="253"/>
                </a:xfrm>
              </p:grpSpPr>
              <p:sp>
                <p:nvSpPr>
                  <p:cNvPr id="302" name="AutoShape 27">
                    <a:extLst>
                      <a:ext uri="{FF2B5EF4-FFF2-40B4-BE49-F238E27FC236}">
                        <a16:creationId xmlns:a16="http://schemas.microsoft.com/office/drawing/2014/main" id="{57A74DF5-7AF5-4DB4-8945-DB864E1F83A1}"/>
                      </a:ext>
                    </a:extLst>
                  </p:cNvPr>
                  <p:cNvSpPr>
                    <a:spLocks noChangeAspect="1" noChangeArrowheads="1" noTextEdit="1"/>
                  </p:cNvSpPr>
                  <p:nvPr/>
                </p:nvSpPr>
                <p:spPr bwMode="auto">
                  <a:xfrm>
                    <a:off x="2844" y="777"/>
                    <a:ext cx="247" cy="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3" name="Freeform 29">
                    <a:extLst>
                      <a:ext uri="{FF2B5EF4-FFF2-40B4-BE49-F238E27FC236}">
                        <a16:creationId xmlns:a16="http://schemas.microsoft.com/office/drawing/2014/main" id="{BBD7682E-D9B6-4030-96A6-A2BF811F8439}"/>
                      </a:ext>
                    </a:extLst>
                  </p:cNvPr>
                  <p:cNvSpPr>
                    <a:spLocks noEditPoints="1"/>
                  </p:cNvSpPr>
                  <p:nvPr/>
                </p:nvSpPr>
                <p:spPr bwMode="auto">
                  <a:xfrm>
                    <a:off x="2866" y="774"/>
                    <a:ext cx="228" cy="228"/>
                  </a:xfrm>
                  <a:custGeom>
                    <a:avLst/>
                    <a:gdLst>
                      <a:gd name="T0" fmla="*/ 169 w 177"/>
                      <a:gd name="T1" fmla="*/ 84 h 177"/>
                      <a:gd name="T2" fmla="*/ 143 w 177"/>
                      <a:gd name="T3" fmla="*/ 82 h 177"/>
                      <a:gd name="T4" fmla="*/ 95 w 177"/>
                      <a:gd name="T5" fmla="*/ 34 h 177"/>
                      <a:gd name="T6" fmla="*/ 93 w 177"/>
                      <a:gd name="T7" fmla="*/ 8 h 177"/>
                      <a:gd name="T8" fmla="*/ 65 w 177"/>
                      <a:gd name="T9" fmla="*/ 8 h 177"/>
                      <a:gd name="T10" fmla="*/ 63 w 177"/>
                      <a:gd name="T11" fmla="*/ 35 h 177"/>
                      <a:gd name="T12" fmla="*/ 0 w 177"/>
                      <a:gd name="T13" fmla="*/ 99 h 177"/>
                      <a:gd name="T14" fmla="*/ 81 w 177"/>
                      <a:gd name="T15" fmla="*/ 177 h 177"/>
                      <a:gd name="T16" fmla="*/ 143 w 177"/>
                      <a:gd name="T17" fmla="*/ 114 h 177"/>
                      <a:gd name="T18" fmla="*/ 169 w 177"/>
                      <a:gd name="T19" fmla="*/ 112 h 177"/>
                      <a:gd name="T20" fmla="*/ 169 w 177"/>
                      <a:gd name="T21" fmla="*/ 84 h 177"/>
                      <a:gd name="T22" fmla="*/ 80 w 177"/>
                      <a:gd name="T23" fmla="*/ 170 h 177"/>
                      <a:gd name="T24" fmla="*/ 7 w 177"/>
                      <a:gd name="T25" fmla="*/ 98 h 177"/>
                      <a:gd name="T26" fmla="*/ 67 w 177"/>
                      <a:gd name="T27" fmla="*/ 39 h 177"/>
                      <a:gd name="T28" fmla="*/ 77 w 177"/>
                      <a:gd name="T29" fmla="*/ 42 h 177"/>
                      <a:gd name="T30" fmla="*/ 77 w 177"/>
                      <a:gd name="T31" fmla="*/ 165 h 177"/>
                      <a:gd name="T32" fmla="*/ 82 w 177"/>
                      <a:gd name="T33" fmla="*/ 165 h 177"/>
                      <a:gd name="T34" fmla="*/ 82 w 177"/>
                      <a:gd name="T35" fmla="*/ 42 h 177"/>
                      <a:gd name="T36" fmla="*/ 92 w 177"/>
                      <a:gd name="T37" fmla="*/ 38 h 177"/>
                      <a:gd name="T38" fmla="*/ 139 w 177"/>
                      <a:gd name="T39" fmla="*/ 85 h 177"/>
                      <a:gd name="T40" fmla="*/ 139 w 177"/>
                      <a:gd name="T41" fmla="*/ 111 h 177"/>
                      <a:gd name="T42" fmla="*/ 80 w 177"/>
                      <a:gd name="T43" fmla="*/ 17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7" h="177">
                        <a:moveTo>
                          <a:pt x="169" y="84"/>
                        </a:moveTo>
                        <a:cubicBezTo>
                          <a:pt x="162" y="76"/>
                          <a:pt x="150" y="76"/>
                          <a:pt x="143" y="82"/>
                        </a:cubicBezTo>
                        <a:cubicBezTo>
                          <a:pt x="95" y="34"/>
                          <a:pt x="95" y="34"/>
                          <a:pt x="95" y="34"/>
                        </a:cubicBezTo>
                        <a:cubicBezTo>
                          <a:pt x="101" y="26"/>
                          <a:pt x="101" y="15"/>
                          <a:pt x="93" y="8"/>
                        </a:cubicBezTo>
                        <a:cubicBezTo>
                          <a:pt x="85" y="0"/>
                          <a:pt x="73" y="0"/>
                          <a:pt x="65" y="8"/>
                        </a:cubicBezTo>
                        <a:cubicBezTo>
                          <a:pt x="57" y="15"/>
                          <a:pt x="57" y="27"/>
                          <a:pt x="63" y="35"/>
                        </a:cubicBezTo>
                        <a:cubicBezTo>
                          <a:pt x="0" y="99"/>
                          <a:pt x="0" y="99"/>
                          <a:pt x="0" y="99"/>
                        </a:cubicBezTo>
                        <a:cubicBezTo>
                          <a:pt x="81" y="177"/>
                          <a:pt x="81" y="177"/>
                          <a:pt x="81" y="177"/>
                        </a:cubicBezTo>
                        <a:cubicBezTo>
                          <a:pt x="143" y="114"/>
                          <a:pt x="143" y="114"/>
                          <a:pt x="143" y="114"/>
                        </a:cubicBezTo>
                        <a:cubicBezTo>
                          <a:pt x="151" y="120"/>
                          <a:pt x="162" y="119"/>
                          <a:pt x="169" y="112"/>
                        </a:cubicBezTo>
                        <a:cubicBezTo>
                          <a:pt x="177" y="104"/>
                          <a:pt x="177" y="91"/>
                          <a:pt x="169" y="84"/>
                        </a:cubicBezTo>
                        <a:close/>
                        <a:moveTo>
                          <a:pt x="80" y="170"/>
                        </a:moveTo>
                        <a:cubicBezTo>
                          <a:pt x="7" y="98"/>
                          <a:pt x="7" y="98"/>
                          <a:pt x="7" y="98"/>
                        </a:cubicBezTo>
                        <a:cubicBezTo>
                          <a:pt x="67" y="39"/>
                          <a:pt x="67" y="39"/>
                          <a:pt x="67" y="39"/>
                        </a:cubicBezTo>
                        <a:cubicBezTo>
                          <a:pt x="70" y="41"/>
                          <a:pt x="73" y="42"/>
                          <a:pt x="77" y="42"/>
                        </a:cubicBezTo>
                        <a:cubicBezTo>
                          <a:pt x="77" y="165"/>
                          <a:pt x="77" y="165"/>
                          <a:pt x="77" y="165"/>
                        </a:cubicBezTo>
                        <a:cubicBezTo>
                          <a:pt x="82" y="165"/>
                          <a:pt x="82" y="165"/>
                          <a:pt x="82" y="165"/>
                        </a:cubicBezTo>
                        <a:cubicBezTo>
                          <a:pt x="82" y="42"/>
                          <a:pt x="82" y="42"/>
                          <a:pt x="82" y="42"/>
                        </a:cubicBezTo>
                        <a:cubicBezTo>
                          <a:pt x="85" y="42"/>
                          <a:pt x="89" y="40"/>
                          <a:pt x="92" y="38"/>
                        </a:cubicBezTo>
                        <a:cubicBezTo>
                          <a:pt x="139" y="85"/>
                          <a:pt x="139" y="85"/>
                          <a:pt x="139" y="85"/>
                        </a:cubicBezTo>
                        <a:cubicBezTo>
                          <a:pt x="133" y="93"/>
                          <a:pt x="133" y="104"/>
                          <a:pt x="139" y="111"/>
                        </a:cubicBezTo>
                        <a:lnTo>
                          <a:pt x="80" y="1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4" name="Freeform 30">
                    <a:extLst>
                      <a:ext uri="{FF2B5EF4-FFF2-40B4-BE49-F238E27FC236}">
                        <a16:creationId xmlns:a16="http://schemas.microsoft.com/office/drawing/2014/main" id="{E3E25871-B0ED-4E17-B3A9-21897CDC66B5}"/>
                      </a:ext>
                    </a:extLst>
                  </p:cNvPr>
                  <p:cNvSpPr>
                    <a:spLocks/>
                  </p:cNvSpPr>
                  <p:nvPr/>
                </p:nvSpPr>
                <p:spPr bwMode="auto">
                  <a:xfrm>
                    <a:off x="2939" y="970"/>
                    <a:ext cx="57" cy="57"/>
                  </a:xfrm>
                  <a:custGeom>
                    <a:avLst/>
                    <a:gdLst>
                      <a:gd name="T0" fmla="*/ 36 w 44"/>
                      <a:gd name="T1" fmla="*/ 7 h 44"/>
                      <a:gd name="T2" fmla="*/ 36 w 44"/>
                      <a:gd name="T3" fmla="*/ 36 h 44"/>
                      <a:gd name="T4" fmla="*/ 8 w 44"/>
                      <a:gd name="T5" fmla="*/ 36 h 44"/>
                      <a:gd name="T6" fmla="*/ 8 w 44"/>
                      <a:gd name="T7" fmla="*/ 8 h 44"/>
                      <a:gd name="T8" fmla="*/ 36 w 44"/>
                      <a:gd name="T9" fmla="*/ 7 h 44"/>
                    </a:gdLst>
                    <a:ahLst/>
                    <a:cxnLst>
                      <a:cxn ang="0">
                        <a:pos x="T0" y="T1"/>
                      </a:cxn>
                      <a:cxn ang="0">
                        <a:pos x="T2" y="T3"/>
                      </a:cxn>
                      <a:cxn ang="0">
                        <a:pos x="T4" y="T5"/>
                      </a:cxn>
                      <a:cxn ang="0">
                        <a:pos x="T6" y="T7"/>
                      </a:cxn>
                      <a:cxn ang="0">
                        <a:pos x="T8" y="T9"/>
                      </a:cxn>
                    </a:cxnLst>
                    <a:rect l="0" t="0" r="r" b="b"/>
                    <a:pathLst>
                      <a:path w="44" h="44">
                        <a:moveTo>
                          <a:pt x="36" y="7"/>
                        </a:moveTo>
                        <a:cubicBezTo>
                          <a:pt x="44" y="15"/>
                          <a:pt x="44" y="28"/>
                          <a:pt x="36" y="36"/>
                        </a:cubicBezTo>
                        <a:cubicBezTo>
                          <a:pt x="29" y="44"/>
                          <a:pt x="16" y="44"/>
                          <a:pt x="8" y="36"/>
                        </a:cubicBezTo>
                        <a:cubicBezTo>
                          <a:pt x="0" y="28"/>
                          <a:pt x="0" y="15"/>
                          <a:pt x="8" y="8"/>
                        </a:cubicBezTo>
                        <a:cubicBezTo>
                          <a:pt x="16" y="0"/>
                          <a:pt x="28" y="0"/>
                          <a:pt x="36" y="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sp>
                <p:nvSpPr>
                  <p:cNvPr id="305" name="Freeform 31">
                    <a:extLst>
                      <a:ext uri="{FF2B5EF4-FFF2-40B4-BE49-F238E27FC236}">
                        <a16:creationId xmlns:a16="http://schemas.microsoft.com/office/drawing/2014/main" id="{114CCB68-D4A9-4FF5-81EB-A3D9444FB18B}"/>
                      </a:ext>
                    </a:extLst>
                  </p:cNvPr>
                  <p:cNvSpPr>
                    <a:spLocks/>
                  </p:cNvSpPr>
                  <p:nvPr/>
                </p:nvSpPr>
                <p:spPr bwMode="auto">
                  <a:xfrm>
                    <a:off x="2841" y="872"/>
                    <a:ext cx="58" cy="57"/>
                  </a:xfrm>
                  <a:custGeom>
                    <a:avLst/>
                    <a:gdLst>
                      <a:gd name="T0" fmla="*/ 37 w 45"/>
                      <a:gd name="T1" fmla="*/ 36 h 44"/>
                      <a:gd name="T2" fmla="*/ 8 w 45"/>
                      <a:gd name="T3" fmla="*/ 36 h 44"/>
                      <a:gd name="T4" fmla="*/ 8 w 45"/>
                      <a:gd name="T5" fmla="*/ 8 h 44"/>
                      <a:gd name="T6" fmla="*/ 36 w 45"/>
                      <a:gd name="T7" fmla="*/ 8 h 44"/>
                      <a:gd name="T8" fmla="*/ 37 w 45"/>
                      <a:gd name="T9" fmla="*/ 36 h 44"/>
                    </a:gdLst>
                    <a:ahLst/>
                    <a:cxnLst>
                      <a:cxn ang="0">
                        <a:pos x="T0" y="T1"/>
                      </a:cxn>
                      <a:cxn ang="0">
                        <a:pos x="T2" y="T3"/>
                      </a:cxn>
                      <a:cxn ang="0">
                        <a:pos x="T4" y="T5"/>
                      </a:cxn>
                      <a:cxn ang="0">
                        <a:pos x="T6" y="T7"/>
                      </a:cxn>
                      <a:cxn ang="0">
                        <a:pos x="T8" y="T9"/>
                      </a:cxn>
                    </a:cxnLst>
                    <a:rect l="0" t="0" r="r" b="b"/>
                    <a:pathLst>
                      <a:path w="45" h="44">
                        <a:moveTo>
                          <a:pt x="37" y="36"/>
                        </a:moveTo>
                        <a:cubicBezTo>
                          <a:pt x="29" y="44"/>
                          <a:pt x="16" y="44"/>
                          <a:pt x="8" y="36"/>
                        </a:cubicBezTo>
                        <a:cubicBezTo>
                          <a:pt x="0" y="29"/>
                          <a:pt x="0" y="16"/>
                          <a:pt x="8" y="8"/>
                        </a:cubicBezTo>
                        <a:cubicBezTo>
                          <a:pt x="16" y="0"/>
                          <a:pt x="29" y="0"/>
                          <a:pt x="36" y="8"/>
                        </a:cubicBezTo>
                        <a:cubicBezTo>
                          <a:pt x="44" y="15"/>
                          <a:pt x="45" y="28"/>
                          <a:pt x="37" y="3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600">
                      <a:solidFill>
                        <a:schemeClr val="accent1"/>
                      </a:solidFill>
                      <a:latin typeface="Segoe UI"/>
                    </a:endParaRPr>
                  </a:p>
                </p:txBody>
              </p:sp>
            </p:grpSp>
            <p:grpSp>
              <p:nvGrpSpPr>
                <p:cNvPr id="299" name="person" descr="person">
                  <a:extLst>
                    <a:ext uri="{FF2B5EF4-FFF2-40B4-BE49-F238E27FC236}">
                      <a16:creationId xmlns:a16="http://schemas.microsoft.com/office/drawing/2014/main" id="{108FE2FE-85AD-48AA-8532-196B199D59E4}"/>
                    </a:ext>
                  </a:extLst>
                </p:cNvPr>
                <p:cNvGrpSpPr/>
                <p:nvPr/>
              </p:nvGrpSpPr>
              <p:grpSpPr>
                <a:xfrm>
                  <a:off x="9123600" y="4339623"/>
                  <a:ext cx="282796" cy="342220"/>
                  <a:chOff x="5517881" y="3368932"/>
                  <a:chExt cx="233375" cy="282416"/>
                </a:xfrm>
              </p:grpSpPr>
              <p:sp>
                <p:nvSpPr>
                  <p:cNvPr id="300" name="Freeform: Shape 299">
                    <a:extLst>
                      <a:ext uri="{FF2B5EF4-FFF2-40B4-BE49-F238E27FC236}">
                        <a16:creationId xmlns:a16="http://schemas.microsoft.com/office/drawing/2014/main" id="{509E7F51-5031-4E01-A6B3-4BAABC53D048}"/>
                      </a:ext>
                    </a:extLst>
                  </p:cNvPr>
                  <p:cNvSpPr/>
                  <p:nvPr/>
                </p:nvSpPr>
                <p:spPr>
                  <a:xfrm>
                    <a:off x="5570575" y="336893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sp>
                <p:nvSpPr>
                  <p:cNvPr id="301" name="Freeform: Shape 300">
                    <a:extLst>
                      <a:ext uri="{FF2B5EF4-FFF2-40B4-BE49-F238E27FC236}">
                        <a16:creationId xmlns:a16="http://schemas.microsoft.com/office/drawing/2014/main" id="{ACCFDCB0-53F7-4097-8539-BAA2AD7DA5FC}"/>
                      </a:ext>
                    </a:extLst>
                  </p:cNvPr>
                  <p:cNvSpPr/>
                  <p:nvPr/>
                </p:nvSpPr>
                <p:spPr>
                  <a:xfrm>
                    <a:off x="5517881" y="3519441"/>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016"/>
                    <a:endParaRPr lang="en-US" sz="1600">
                      <a:solidFill>
                        <a:schemeClr val="accent1"/>
                      </a:solidFill>
                      <a:latin typeface="Segoe UI"/>
                    </a:endParaRPr>
                  </a:p>
                </p:txBody>
              </p:sp>
            </p:grpSp>
          </p:grpSp>
        </p:grpSp>
        <p:grpSp>
          <p:nvGrpSpPr>
            <p:cNvPr id="5" name="Group 4">
              <a:extLst>
                <a:ext uri="{FF2B5EF4-FFF2-40B4-BE49-F238E27FC236}">
                  <a16:creationId xmlns:a16="http://schemas.microsoft.com/office/drawing/2014/main" id="{B060E37D-624D-4625-9F7E-A97FE089B8F3}"/>
                </a:ext>
              </a:extLst>
            </p:cNvPr>
            <p:cNvGrpSpPr/>
            <p:nvPr/>
          </p:nvGrpSpPr>
          <p:grpSpPr>
            <a:xfrm>
              <a:off x="806002" y="3864451"/>
              <a:ext cx="1336418" cy="434153"/>
              <a:chOff x="806002" y="3811434"/>
              <a:chExt cx="1336418" cy="434153"/>
            </a:xfrm>
          </p:grpSpPr>
          <p:sp>
            <p:nvSpPr>
              <p:cNvPr id="211" name="Rectangle 210">
                <a:extLst>
                  <a:ext uri="{FF2B5EF4-FFF2-40B4-BE49-F238E27FC236}">
                    <a16:creationId xmlns:a16="http://schemas.microsoft.com/office/drawing/2014/main" id="{CC8452DC-8EA8-470E-9B7B-91A357F6E50C}"/>
                  </a:ext>
                </a:extLst>
              </p:cNvPr>
              <p:cNvSpPr/>
              <p:nvPr/>
            </p:nvSpPr>
            <p:spPr bwMode="auto">
              <a:xfrm>
                <a:off x="1278664" y="3811434"/>
                <a:ext cx="86375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Digital</a:t>
                </a:r>
                <a:br>
                  <a:rPr lang="en-US" sz="1567" b="1">
                    <a:solidFill>
                      <a:schemeClr val="accent1"/>
                    </a:solidFill>
                    <a:latin typeface="Segoe UI Semibold"/>
                  </a:rPr>
                </a:br>
                <a:r>
                  <a:rPr lang="en-US" sz="1567" b="1">
                    <a:solidFill>
                      <a:schemeClr val="accent1"/>
                    </a:solidFill>
                    <a:latin typeface="Segoe UI Semibold"/>
                  </a:rPr>
                  <a:t>resources</a:t>
                </a:r>
              </a:p>
            </p:txBody>
          </p:sp>
          <p:grpSp>
            <p:nvGrpSpPr>
              <p:cNvPr id="4" name="Group 3">
                <a:extLst>
                  <a:ext uri="{FF2B5EF4-FFF2-40B4-BE49-F238E27FC236}">
                    <a16:creationId xmlns:a16="http://schemas.microsoft.com/office/drawing/2014/main" id="{6795FAC2-7542-4009-A3F1-4177BFD5F412}"/>
                  </a:ext>
                </a:extLst>
              </p:cNvPr>
              <p:cNvGrpSpPr/>
              <p:nvPr/>
            </p:nvGrpSpPr>
            <p:grpSpPr>
              <a:xfrm>
                <a:off x="806002" y="3860070"/>
                <a:ext cx="340221" cy="336881"/>
                <a:chOff x="806002" y="3860068"/>
                <a:chExt cx="340221" cy="336881"/>
              </a:xfrm>
            </p:grpSpPr>
            <p:sp>
              <p:nvSpPr>
                <p:cNvPr id="345" name="Freeform 10">
                  <a:extLst>
                    <a:ext uri="{FF2B5EF4-FFF2-40B4-BE49-F238E27FC236}">
                      <a16:creationId xmlns:a16="http://schemas.microsoft.com/office/drawing/2014/main" id="{B7DB1500-9A51-43FC-8A6D-3435C38396DC}"/>
                    </a:ext>
                  </a:extLst>
                </p:cNvPr>
                <p:cNvSpPr>
                  <a:spLocks noEditPoints="1"/>
                </p:cNvSpPr>
                <p:nvPr/>
              </p:nvSpPr>
              <p:spPr bwMode="auto">
                <a:xfrm>
                  <a:off x="809694" y="4044034"/>
                  <a:ext cx="150729" cy="150730"/>
                </a:xfrm>
                <a:custGeom>
                  <a:avLst/>
                  <a:gdLst>
                    <a:gd name="T0" fmla="*/ 81 w 81"/>
                    <a:gd name="T1" fmla="*/ 45 h 81"/>
                    <a:gd name="T2" fmla="*/ 81 w 81"/>
                    <a:gd name="T3" fmla="*/ 36 h 81"/>
                    <a:gd name="T4" fmla="*/ 72 w 81"/>
                    <a:gd name="T5" fmla="*/ 36 h 81"/>
                    <a:gd name="T6" fmla="*/ 66 w 81"/>
                    <a:gd name="T7" fmla="*/ 21 h 81"/>
                    <a:gd name="T8" fmla="*/ 72 w 81"/>
                    <a:gd name="T9" fmla="*/ 15 h 81"/>
                    <a:gd name="T10" fmla="*/ 66 w 81"/>
                    <a:gd name="T11" fmla="*/ 9 h 81"/>
                    <a:gd name="T12" fmla="*/ 60 w 81"/>
                    <a:gd name="T13" fmla="*/ 15 h 81"/>
                    <a:gd name="T14" fmla="*/ 45 w 81"/>
                    <a:gd name="T15" fmla="*/ 9 h 81"/>
                    <a:gd name="T16" fmla="*/ 45 w 81"/>
                    <a:gd name="T17" fmla="*/ 0 h 81"/>
                    <a:gd name="T18" fmla="*/ 36 w 81"/>
                    <a:gd name="T19" fmla="*/ 0 h 81"/>
                    <a:gd name="T20" fmla="*/ 36 w 81"/>
                    <a:gd name="T21" fmla="*/ 9 h 81"/>
                    <a:gd name="T22" fmla="*/ 21 w 81"/>
                    <a:gd name="T23" fmla="*/ 15 h 81"/>
                    <a:gd name="T24" fmla="*/ 15 w 81"/>
                    <a:gd name="T25" fmla="*/ 9 h 81"/>
                    <a:gd name="T26" fmla="*/ 9 w 81"/>
                    <a:gd name="T27" fmla="*/ 15 h 81"/>
                    <a:gd name="T28" fmla="*/ 15 w 81"/>
                    <a:gd name="T29" fmla="*/ 21 h 81"/>
                    <a:gd name="T30" fmla="*/ 9 w 81"/>
                    <a:gd name="T31" fmla="*/ 36 h 81"/>
                    <a:gd name="T32" fmla="*/ 0 w 81"/>
                    <a:gd name="T33" fmla="*/ 36 h 81"/>
                    <a:gd name="T34" fmla="*/ 0 w 81"/>
                    <a:gd name="T35" fmla="*/ 45 h 81"/>
                    <a:gd name="T36" fmla="*/ 9 w 81"/>
                    <a:gd name="T37" fmla="*/ 45 h 81"/>
                    <a:gd name="T38" fmla="*/ 15 w 81"/>
                    <a:gd name="T39" fmla="*/ 60 h 81"/>
                    <a:gd name="T40" fmla="*/ 9 w 81"/>
                    <a:gd name="T41" fmla="*/ 66 h 81"/>
                    <a:gd name="T42" fmla="*/ 15 w 81"/>
                    <a:gd name="T43" fmla="*/ 72 h 81"/>
                    <a:gd name="T44" fmla="*/ 21 w 81"/>
                    <a:gd name="T45" fmla="*/ 66 h 81"/>
                    <a:gd name="T46" fmla="*/ 36 w 81"/>
                    <a:gd name="T47" fmla="*/ 72 h 81"/>
                    <a:gd name="T48" fmla="*/ 36 w 81"/>
                    <a:gd name="T49" fmla="*/ 81 h 81"/>
                    <a:gd name="T50" fmla="*/ 45 w 81"/>
                    <a:gd name="T51" fmla="*/ 81 h 81"/>
                    <a:gd name="T52" fmla="*/ 45 w 81"/>
                    <a:gd name="T53" fmla="*/ 72 h 81"/>
                    <a:gd name="T54" fmla="*/ 60 w 81"/>
                    <a:gd name="T55" fmla="*/ 66 h 81"/>
                    <a:gd name="T56" fmla="*/ 66 w 81"/>
                    <a:gd name="T57" fmla="*/ 72 h 81"/>
                    <a:gd name="T58" fmla="*/ 72 w 81"/>
                    <a:gd name="T59" fmla="*/ 66 h 81"/>
                    <a:gd name="T60" fmla="*/ 66 w 81"/>
                    <a:gd name="T61" fmla="*/ 60 h 81"/>
                    <a:gd name="T62" fmla="*/ 72 w 81"/>
                    <a:gd name="T63" fmla="*/ 45 h 81"/>
                    <a:gd name="T64" fmla="*/ 81 w 81"/>
                    <a:gd name="T65" fmla="*/ 45 h 81"/>
                    <a:gd name="T66" fmla="*/ 40 w 81"/>
                    <a:gd name="T67" fmla="*/ 56 h 81"/>
                    <a:gd name="T68" fmla="*/ 25 w 81"/>
                    <a:gd name="T69" fmla="*/ 41 h 81"/>
                    <a:gd name="T70" fmla="*/ 40 w 81"/>
                    <a:gd name="T71" fmla="*/ 25 h 81"/>
                    <a:gd name="T72" fmla="*/ 56 w 81"/>
                    <a:gd name="T73" fmla="*/ 41 h 81"/>
                    <a:gd name="T74" fmla="*/ 40 w 81"/>
                    <a:gd name="T75" fmla="*/ 5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81">
                      <a:moveTo>
                        <a:pt x="81" y="45"/>
                      </a:moveTo>
                      <a:cubicBezTo>
                        <a:pt x="81" y="36"/>
                        <a:pt x="81" y="36"/>
                        <a:pt x="81" y="36"/>
                      </a:cubicBezTo>
                      <a:cubicBezTo>
                        <a:pt x="72" y="36"/>
                        <a:pt x="72" y="36"/>
                        <a:pt x="72" y="36"/>
                      </a:cubicBezTo>
                      <a:cubicBezTo>
                        <a:pt x="71" y="31"/>
                        <a:pt x="69" y="26"/>
                        <a:pt x="66" y="21"/>
                      </a:cubicBezTo>
                      <a:cubicBezTo>
                        <a:pt x="72" y="15"/>
                        <a:pt x="72" y="15"/>
                        <a:pt x="72" y="15"/>
                      </a:cubicBezTo>
                      <a:cubicBezTo>
                        <a:pt x="66" y="9"/>
                        <a:pt x="66" y="9"/>
                        <a:pt x="66" y="9"/>
                      </a:cubicBezTo>
                      <a:cubicBezTo>
                        <a:pt x="60" y="15"/>
                        <a:pt x="60" y="15"/>
                        <a:pt x="60" y="15"/>
                      </a:cubicBezTo>
                      <a:cubicBezTo>
                        <a:pt x="56" y="12"/>
                        <a:pt x="50" y="10"/>
                        <a:pt x="45" y="9"/>
                      </a:cubicBezTo>
                      <a:cubicBezTo>
                        <a:pt x="45" y="0"/>
                        <a:pt x="45" y="0"/>
                        <a:pt x="45" y="0"/>
                      </a:cubicBezTo>
                      <a:cubicBezTo>
                        <a:pt x="36" y="0"/>
                        <a:pt x="36" y="0"/>
                        <a:pt x="36" y="0"/>
                      </a:cubicBezTo>
                      <a:cubicBezTo>
                        <a:pt x="36" y="9"/>
                        <a:pt x="36" y="9"/>
                        <a:pt x="36" y="9"/>
                      </a:cubicBezTo>
                      <a:cubicBezTo>
                        <a:pt x="31" y="10"/>
                        <a:pt x="25" y="12"/>
                        <a:pt x="21" y="15"/>
                      </a:cubicBezTo>
                      <a:cubicBezTo>
                        <a:pt x="15" y="9"/>
                        <a:pt x="15" y="9"/>
                        <a:pt x="15" y="9"/>
                      </a:cubicBezTo>
                      <a:cubicBezTo>
                        <a:pt x="9" y="15"/>
                        <a:pt x="9" y="15"/>
                        <a:pt x="9" y="15"/>
                      </a:cubicBezTo>
                      <a:cubicBezTo>
                        <a:pt x="15" y="21"/>
                        <a:pt x="15" y="21"/>
                        <a:pt x="15" y="21"/>
                      </a:cubicBezTo>
                      <a:cubicBezTo>
                        <a:pt x="12" y="26"/>
                        <a:pt x="10" y="31"/>
                        <a:pt x="9" y="36"/>
                      </a:cubicBezTo>
                      <a:cubicBezTo>
                        <a:pt x="0" y="36"/>
                        <a:pt x="0" y="36"/>
                        <a:pt x="0" y="36"/>
                      </a:cubicBezTo>
                      <a:cubicBezTo>
                        <a:pt x="0" y="45"/>
                        <a:pt x="0" y="45"/>
                        <a:pt x="0" y="45"/>
                      </a:cubicBezTo>
                      <a:cubicBezTo>
                        <a:pt x="9" y="45"/>
                        <a:pt x="9" y="45"/>
                        <a:pt x="9" y="45"/>
                      </a:cubicBezTo>
                      <a:cubicBezTo>
                        <a:pt x="10" y="50"/>
                        <a:pt x="12" y="56"/>
                        <a:pt x="15" y="60"/>
                      </a:cubicBezTo>
                      <a:cubicBezTo>
                        <a:pt x="9" y="66"/>
                        <a:pt x="9" y="66"/>
                        <a:pt x="9" y="66"/>
                      </a:cubicBezTo>
                      <a:cubicBezTo>
                        <a:pt x="15" y="72"/>
                        <a:pt x="15" y="72"/>
                        <a:pt x="15" y="72"/>
                      </a:cubicBezTo>
                      <a:cubicBezTo>
                        <a:pt x="21" y="66"/>
                        <a:pt x="21" y="66"/>
                        <a:pt x="21" y="66"/>
                      </a:cubicBezTo>
                      <a:cubicBezTo>
                        <a:pt x="25" y="69"/>
                        <a:pt x="31" y="72"/>
                        <a:pt x="36" y="72"/>
                      </a:cubicBezTo>
                      <a:cubicBezTo>
                        <a:pt x="36" y="81"/>
                        <a:pt x="36" y="81"/>
                        <a:pt x="36" y="81"/>
                      </a:cubicBezTo>
                      <a:cubicBezTo>
                        <a:pt x="45" y="81"/>
                        <a:pt x="45" y="81"/>
                        <a:pt x="45" y="81"/>
                      </a:cubicBezTo>
                      <a:cubicBezTo>
                        <a:pt x="45" y="72"/>
                        <a:pt x="45" y="72"/>
                        <a:pt x="45" y="72"/>
                      </a:cubicBezTo>
                      <a:cubicBezTo>
                        <a:pt x="50" y="72"/>
                        <a:pt x="56" y="69"/>
                        <a:pt x="60" y="66"/>
                      </a:cubicBezTo>
                      <a:cubicBezTo>
                        <a:pt x="66" y="72"/>
                        <a:pt x="66" y="72"/>
                        <a:pt x="66" y="72"/>
                      </a:cubicBezTo>
                      <a:cubicBezTo>
                        <a:pt x="72" y="66"/>
                        <a:pt x="72" y="66"/>
                        <a:pt x="72" y="66"/>
                      </a:cubicBezTo>
                      <a:cubicBezTo>
                        <a:pt x="66" y="60"/>
                        <a:pt x="66" y="60"/>
                        <a:pt x="66" y="60"/>
                      </a:cubicBezTo>
                      <a:cubicBezTo>
                        <a:pt x="69" y="56"/>
                        <a:pt x="71" y="50"/>
                        <a:pt x="72" y="45"/>
                      </a:cubicBezTo>
                      <a:lnTo>
                        <a:pt x="81" y="45"/>
                      </a:lnTo>
                      <a:close/>
                      <a:moveTo>
                        <a:pt x="40" y="56"/>
                      </a:moveTo>
                      <a:cubicBezTo>
                        <a:pt x="32" y="56"/>
                        <a:pt x="25" y="49"/>
                        <a:pt x="25" y="41"/>
                      </a:cubicBezTo>
                      <a:cubicBezTo>
                        <a:pt x="25" y="32"/>
                        <a:pt x="32" y="25"/>
                        <a:pt x="40" y="25"/>
                      </a:cubicBezTo>
                      <a:cubicBezTo>
                        <a:pt x="49" y="25"/>
                        <a:pt x="56" y="32"/>
                        <a:pt x="56" y="41"/>
                      </a:cubicBezTo>
                      <a:cubicBezTo>
                        <a:pt x="56" y="49"/>
                        <a:pt x="49" y="56"/>
                        <a:pt x="40" y="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6" name="Freeform 11">
                  <a:extLst>
                    <a:ext uri="{FF2B5EF4-FFF2-40B4-BE49-F238E27FC236}">
                      <a16:creationId xmlns:a16="http://schemas.microsoft.com/office/drawing/2014/main" id="{95F7A3E9-E553-433F-84F5-F93CBBAD6694}"/>
                    </a:ext>
                  </a:extLst>
                </p:cNvPr>
                <p:cNvSpPr>
                  <a:spLocks/>
                </p:cNvSpPr>
                <p:nvPr/>
              </p:nvSpPr>
              <p:spPr bwMode="auto">
                <a:xfrm>
                  <a:off x="995376" y="4046219"/>
                  <a:ext cx="117962" cy="150730"/>
                </a:xfrm>
                <a:custGeom>
                  <a:avLst/>
                  <a:gdLst>
                    <a:gd name="T0" fmla="*/ 54 w 54"/>
                    <a:gd name="T1" fmla="*/ 68 h 69"/>
                    <a:gd name="T2" fmla="*/ 0 w 54"/>
                    <a:gd name="T3" fmla="*/ 69 h 69"/>
                    <a:gd name="T4" fmla="*/ 0 w 54"/>
                    <a:gd name="T5" fmla="*/ 17 h 69"/>
                    <a:gd name="T6" fmla="*/ 10 w 54"/>
                    <a:gd name="T7" fmla="*/ 11 h 69"/>
                    <a:gd name="T8" fmla="*/ 17 w 54"/>
                    <a:gd name="T9" fmla="*/ 0 h 69"/>
                    <a:gd name="T10" fmla="*/ 54 w 54"/>
                    <a:gd name="T11" fmla="*/ 0 h 69"/>
                    <a:gd name="T12" fmla="*/ 54 w 54"/>
                    <a:gd name="T13" fmla="*/ 68 h 69"/>
                  </a:gdLst>
                  <a:ahLst/>
                  <a:cxnLst>
                    <a:cxn ang="0">
                      <a:pos x="T0" y="T1"/>
                    </a:cxn>
                    <a:cxn ang="0">
                      <a:pos x="T2" y="T3"/>
                    </a:cxn>
                    <a:cxn ang="0">
                      <a:pos x="T4" y="T5"/>
                    </a:cxn>
                    <a:cxn ang="0">
                      <a:pos x="T6" y="T7"/>
                    </a:cxn>
                    <a:cxn ang="0">
                      <a:pos x="T8" y="T9"/>
                    </a:cxn>
                    <a:cxn ang="0">
                      <a:pos x="T10" y="T11"/>
                    </a:cxn>
                    <a:cxn ang="0">
                      <a:pos x="T12" y="T13"/>
                    </a:cxn>
                  </a:cxnLst>
                  <a:rect l="0" t="0" r="r" b="b"/>
                  <a:pathLst>
                    <a:path w="54" h="69">
                      <a:moveTo>
                        <a:pt x="54" y="68"/>
                      </a:moveTo>
                      <a:lnTo>
                        <a:pt x="0" y="69"/>
                      </a:lnTo>
                      <a:lnTo>
                        <a:pt x="0" y="17"/>
                      </a:lnTo>
                      <a:lnTo>
                        <a:pt x="10" y="11"/>
                      </a:lnTo>
                      <a:lnTo>
                        <a:pt x="17" y="0"/>
                      </a:lnTo>
                      <a:lnTo>
                        <a:pt x="54" y="0"/>
                      </a:lnTo>
                      <a:lnTo>
                        <a:pt x="54"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7" name="Freeform 12">
                  <a:extLst>
                    <a:ext uri="{FF2B5EF4-FFF2-40B4-BE49-F238E27FC236}">
                      <a16:creationId xmlns:a16="http://schemas.microsoft.com/office/drawing/2014/main" id="{B50D38DD-DCF7-41C1-8D12-0AFCA470E942}"/>
                    </a:ext>
                  </a:extLst>
                </p:cNvPr>
                <p:cNvSpPr>
                  <a:spLocks/>
                </p:cNvSpPr>
                <p:nvPr/>
              </p:nvSpPr>
              <p:spPr bwMode="auto">
                <a:xfrm>
                  <a:off x="997000" y="4046219"/>
                  <a:ext cx="37136" cy="37136"/>
                </a:xfrm>
                <a:custGeom>
                  <a:avLst/>
                  <a:gdLst>
                    <a:gd name="T0" fmla="*/ 17 w 17"/>
                    <a:gd name="T1" fmla="*/ 0 h 17"/>
                    <a:gd name="T2" fmla="*/ 17 w 17"/>
                    <a:gd name="T3" fmla="*/ 17 h 17"/>
                    <a:gd name="T4" fmla="*/ 0 w 17"/>
                    <a:gd name="T5" fmla="*/ 17 h 17"/>
                    <a:gd name="T6" fmla="*/ 17 w 17"/>
                    <a:gd name="T7" fmla="*/ 0 h 17"/>
                  </a:gdLst>
                  <a:ahLst/>
                  <a:cxnLst>
                    <a:cxn ang="0">
                      <a:pos x="T0" y="T1"/>
                    </a:cxn>
                    <a:cxn ang="0">
                      <a:pos x="T2" y="T3"/>
                    </a:cxn>
                    <a:cxn ang="0">
                      <a:pos x="T4" y="T5"/>
                    </a:cxn>
                    <a:cxn ang="0">
                      <a:pos x="T6" y="T7"/>
                    </a:cxn>
                  </a:cxnLst>
                  <a:rect l="0" t="0" r="r" b="b"/>
                  <a:pathLst>
                    <a:path w="17" h="17">
                      <a:moveTo>
                        <a:pt x="17" y="0"/>
                      </a:moveTo>
                      <a:lnTo>
                        <a:pt x="17" y="17"/>
                      </a:lnTo>
                      <a:lnTo>
                        <a:pt x="0" y="17"/>
                      </a:lnTo>
                      <a:lnTo>
                        <a:pt x="1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8" name="Rectangle 13">
                  <a:extLst>
                    <a:ext uri="{FF2B5EF4-FFF2-40B4-BE49-F238E27FC236}">
                      <a16:creationId xmlns:a16="http://schemas.microsoft.com/office/drawing/2014/main" id="{8ABABB09-6D17-457C-8EAE-4F6021341B99}"/>
                    </a:ext>
                  </a:extLst>
                </p:cNvPr>
                <p:cNvSpPr>
                  <a:spLocks noChangeArrowheads="1"/>
                </p:cNvSpPr>
                <p:nvPr/>
              </p:nvSpPr>
              <p:spPr bwMode="auto">
                <a:xfrm>
                  <a:off x="806002" y="3890651"/>
                  <a:ext cx="152914" cy="1201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49" name="Freeform 14">
                  <a:extLst>
                    <a:ext uri="{FF2B5EF4-FFF2-40B4-BE49-F238E27FC236}">
                      <a16:creationId xmlns:a16="http://schemas.microsoft.com/office/drawing/2014/main" id="{1F7485D0-4538-42D7-AC57-078669FE5760}"/>
                    </a:ext>
                  </a:extLst>
                </p:cNvPr>
                <p:cNvSpPr>
                  <a:spLocks/>
                </p:cNvSpPr>
                <p:nvPr/>
              </p:nvSpPr>
              <p:spPr bwMode="auto">
                <a:xfrm>
                  <a:off x="807627" y="3860068"/>
                  <a:ext cx="152914" cy="30583"/>
                </a:xfrm>
                <a:custGeom>
                  <a:avLst/>
                  <a:gdLst>
                    <a:gd name="T0" fmla="*/ 62 w 70"/>
                    <a:gd name="T1" fmla="*/ 7 h 14"/>
                    <a:gd name="T2" fmla="*/ 62 w 70"/>
                    <a:gd name="T3" fmla="*/ 0 h 14"/>
                    <a:gd name="T4" fmla="*/ 51 w 70"/>
                    <a:gd name="T5" fmla="*/ 0 h 14"/>
                    <a:gd name="T6" fmla="*/ 51 w 70"/>
                    <a:gd name="T7" fmla="*/ 7 h 14"/>
                    <a:gd name="T8" fmla="*/ 18 w 70"/>
                    <a:gd name="T9" fmla="*/ 7 h 14"/>
                    <a:gd name="T10" fmla="*/ 18 w 70"/>
                    <a:gd name="T11" fmla="*/ 0 h 14"/>
                    <a:gd name="T12" fmla="*/ 7 w 70"/>
                    <a:gd name="T13" fmla="*/ 0 h 14"/>
                    <a:gd name="T14" fmla="*/ 7 w 70"/>
                    <a:gd name="T15" fmla="*/ 7 h 14"/>
                    <a:gd name="T16" fmla="*/ 0 w 70"/>
                    <a:gd name="T17" fmla="*/ 7 h 14"/>
                    <a:gd name="T18" fmla="*/ 0 w 70"/>
                    <a:gd name="T19" fmla="*/ 14 h 14"/>
                    <a:gd name="T20" fmla="*/ 70 w 70"/>
                    <a:gd name="T21" fmla="*/ 14 h 14"/>
                    <a:gd name="T22" fmla="*/ 70 w 70"/>
                    <a:gd name="T23" fmla="*/ 7 h 14"/>
                    <a:gd name="T24" fmla="*/ 62 w 70"/>
                    <a:gd name="T25"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4">
                      <a:moveTo>
                        <a:pt x="62" y="7"/>
                      </a:moveTo>
                      <a:lnTo>
                        <a:pt x="62" y="0"/>
                      </a:lnTo>
                      <a:lnTo>
                        <a:pt x="51" y="0"/>
                      </a:lnTo>
                      <a:lnTo>
                        <a:pt x="51" y="7"/>
                      </a:lnTo>
                      <a:lnTo>
                        <a:pt x="18" y="7"/>
                      </a:lnTo>
                      <a:lnTo>
                        <a:pt x="18" y="0"/>
                      </a:lnTo>
                      <a:lnTo>
                        <a:pt x="7" y="0"/>
                      </a:lnTo>
                      <a:lnTo>
                        <a:pt x="7" y="7"/>
                      </a:lnTo>
                      <a:lnTo>
                        <a:pt x="0" y="7"/>
                      </a:lnTo>
                      <a:lnTo>
                        <a:pt x="0" y="14"/>
                      </a:lnTo>
                      <a:lnTo>
                        <a:pt x="70" y="14"/>
                      </a:lnTo>
                      <a:lnTo>
                        <a:pt x="70" y="7"/>
                      </a:lnTo>
                      <a:lnTo>
                        <a:pt x="62"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0" name="Rectangle 15">
                  <a:extLst>
                    <a:ext uri="{FF2B5EF4-FFF2-40B4-BE49-F238E27FC236}">
                      <a16:creationId xmlns:a16="http://schemas.microsoft.com/office/drawing/2014/main" id="{F50B0ABA-E0D6-4A9E-990E-9623C24F6456}"/>
                    </a:ext>
                  </a:extLst>
                </p:cNvPr>
                <p:cNvSpPr>
                  <a:spLocks noChangeArrowheads="1"/>
                </p:cNvSpPr>
                <p:nvPr/>
              </p:nvSpPr>
              <p:spPr bwMode="auto">
                <a:xfrm>
                  <a:off x="995493" y="3993322"/>
                  <a:ext cx="150730" cy="174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1" name="Rectangle 16">
                  <a:extLst>
                    <a:ext uri="{FF2B5EF4-FFF2-40B4-BE49-F238E27FC236}">
                      <a16:creationId xmlns:a16="http://schemas.microsoft.com/office/drawing/2014/main" id="{D0CE810C-DE41-490C-82D8-33ACFAC23D08}"/>
                    </a:ext>
                  </a:extLst>
                </p:cNvPr>
                <p:cNvSpPr>
                  <a:spLocks noChangeArrowheads="1"/>
                </p:cNvSpPr>
                <p:nvPr/>
              </p:nvSpPr>
              <p:spPr bwMode="auto">
                <a:xfrm>
                  <a:off x="1061028" y="3978031"/>
                  <a:ext cx="19661" cy="240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2" name="Rectangle 17">
                  <a:extLst>
                    <a:ext uri="{FF2B5EF4-FFF2-40B4-BE49-F238E27FC236}">
                      <a16:creationId xmlns:a16="http://schemas.microsoft.com/office/drawing/2014/main" id="{312FABAD-45E7-4866-BF66-DDDA94F715E8}"/>
                    </a:ext>
                  </a:extLst>
                </p:cNvPr>
                <p:cNvSpPr>
                  <a:spLocks noChangeArrowheads="1"/>
                </p:cNvSpPr>
                <p:nvPr/>
              </p:nvSpPr>
              <p:spPr bwMode="auto">
                <a:xfrm>
                  <a:off x="82291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3" name="Rectangle 18">
                  <a:extLst>
                    <a:ext uri="{FF2B5EF4-FFF2-40B4-BE49-F238E27FC236}">
                      <a16:creationId xmlns:a16="http://schemas.microsoft.com/office/drawing/2014/main" id="{B7776DE1-75E6-448C-B79D-AAE1806B4025}"/>
                    </a:ext>
                  </a:extLst>
                </p:cNvPr>
                <p:cNvSpPr>
                  <a:spLocks noChangeArrowheads="1"/>
                </p:cNvSpPr>
                <p:nvPr/>
              </p:nvSpPr>
              <p:spPr bwMode="auto">
                <a:xfrm>
                  <a:off x="910298" y="3914680"/>
                  <a:ext cx="32767" cy="3276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4" name="Freeform 19">
                  <a:extLst>
                    <a:ext uri="{FF2B5EF4-FFF2-40B4-BE49-F238E27FC236}">
                      <a16:creationId xmlns:a16="http://schemas.microsoft.com/office/drawing/2014/main" id="{A28569CE-6A41-49A7-80D8-C4CE8DAAD9A8}"/>
                    </a:ext>
                  </a:extLst>
                </p:cNvPr>
                <p:cNvSpPr>
                  <a:spLocks/>
                </p:cNvSpPr>
                <p:nvPr/>
              </p:nvSpPr>
              <p:spPr bwMode="auto">
                <a:xfrm>
                  <a:off x="868792" y="3914680"/>
                  <a:ext cx="30583" cy="32767"/>
                </a:xfrm>
                <a:custGeom>
                  <a:avLst/>
                  <a:gdLst>
                    <a:gd name="T0" fmla="*/ 14 w 14"/>
                    <a:gd name="T1" fmla="*/ 0 h 15"/>
                    <a:gd name="T2" fmla="*/ 0 w 14"/>
                    <a:gd name="T3" fmla="*/ 0 h 15"/>
                    <a:gd name="T4" fmla="*/ 0 w 14"/>
                    <a:gd name="T5" fmla="*/ 15 h 15"/>
                    <a:gd name="T6" fmla="*/ 14 w 14"/>
                    <a:gd name="T7" fmla="*/ 15 h 15"/>
                    <a:gd name="T8" fmla="*/ 14 w 14"/>
                    <a:gd name="T9" fmla="*/ 0 h 15"/>
                    <a:gd name="T10" fmla="*/ 14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14" y="0"/>
                      </a:moveTo>
                      <a:lnTo>
                        <a:pt x="0" y="0"/>
                      </a:lnTo>
                      <a:lnTo>
                        <a:pt x="0" y="15"/>
                      </a:lnTo>
                      <a:lnTo>
                        <a:pt x="14" y="15"/>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5" name="Rectangle 20">
                  <a:extLst>
                    <a:ext uri="{FF2B5EF4-FFF2-40B4-BE49-F238E27FC236}">
                      <a16:creationId xmlns:a16="http://schemas.microsoft.com/office/drawing/2014/main" id="{5EECC565-D9AE-430D-A9D9-1AF77887FDD6}"/>
                    </a:ext>
                  </a:extLst>
                </p:cNvPr>
                <p:cNvSpPr>
                  <a:spLocks noChangeArrowheads="1"/>
                </p:cNvSpPr>
                <p:nvPr/>
              </p:nvSpPr>
              <p:spPr bwMode="auto">
                <a:xfrm>
                  <a:off x="82291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6" name="Rectangle 21">
                  <a:extLst>
                    <a:ext uri="{FF2B5EF4-FFF2-40B4-BE49-F238E27FC236}">
                      <a16:creationId xmlns:a16="http://schemas.microsoft.com/office/drawing/2014/main" id="{8FEF3452-429C-466A-B61F-931CB79C1B98}"/>
                    </a:ext>
                  </a:extLst>
                </p:cNvPr>
                <p:cNvSpPr>
                  <a:spLocks noChangeArrowheads="1"/>
                </p:cNvSpPr>
                <p:nvPr/>
              </p:nvSpPr>
              <p:spPr bwMode="auto">
                <a:xfrm>
                  <a:off x="910298" y="3962739"/>
                  <a:ext cx="32767" cy="30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7" name="Freeform 22">
                  <a:extLst>
                    <a:ext uri="{FF2B5EF4-FFF2-40B4-BE49-F238E27FC236}">
                      <a16:creationId xmlns:a16="http://schemas.microsoft.com/office/drawing/2014/main" id="{3094FFE7-1375-4663-A956-5D06C60B5E91}"/>
                    </a:ext>
                  </a:extLst>
                </p:cNvPr>
                <p:cNvSpPr>
                  <a:spLocks/>
                </p:cNvSpPr>
                <p:nvPr/>
              </p:nvSpPr>
              <p:spPr bwMode="auto">
                <a:xfrm>
                  <a:off x="868792" y="3962739"/>
                  <a:ext cx="30583" cy="30583"/>
                </a:xfrm>
                <a:custGeom>
                  <a:avLst/>
                  <a:gdLst>
                    <a:gd name="T0" fmla="*/ 14 w 14"/>
                    <a:gd name="T1" fmla="*/ 0 h 14"/>
                    <a:gd name="T2" fmla="*/ 0 w 14"/>
                    <a:gd name="T3" fmla="*/ 0 h 14"/>
                    <a:gd name="T4" fmla="*/ 0 w 14"/>
                    <a:gd name="T5" fmla="*/ 14 h 14"/>
                    <a:gd name="T6" fmla="*/ 14 w 14"/>
                    <a:gd name="T7" fmla="*/ 14 h 14"/>
                    <a:gd name="T8" fmla="*/ 14 w 14"/>
                    <a:gd name="T9" fmla="*/ 0 h 14"/>
                    <a:gd name="T10" fmla="*/ 14 w 14"/>
                    <a:gd name="T11" fmla="*/ 0 h 14"/>
                  </a:gdLst>
                  <a:ahLst/>
                  <a:cxnLst>
                    <a:cxn ang="0">
                      <a:pos x="T0" y="T1"/>
                    </a:cxn>
                    <a:cxn ang="0">
                      <a:pos x="T2" y="T3"/>
                    </a:cxn>
                    <a:cxn ang="0">
                      <a:pos x="T4" y="T5"/>
                    </a:cxn>
                    <a:cxn ang="0">
                      <a:pos x="T6" y="T7"/>
                    </a:cxn>
                    <a:cxn ang="0">
                      <a:pos x="T8" y="T9"/>
                    </a:cxn>
                    <a:cxn ang="0">
                      <a:pos x="T10" y="T11"/>
                    </a:cxn>
                  </a:cxnLst>
                  <a:rect l="0" t="0" r="r" b="b"/>
                  <a:pathLst>
                    <a:path w="14" h="14">
                      <a:moveTo>
                        <a:pt x="14" y="0"/>
                      </a:moveTo>
                      <a:lnTo>
                        <a:pt x="0" y="0"/>
                      </a:lnTo>
                      <a:lnTo>
                        <a:pt x="0" y="14"/>
                      </a:lnTo>
                      <a:lnTo>
                        <a:pt x="14" y="14"/>
                      </a:lnTo>
                      <a:lnTo>
                        <a:pt x="14" y="0"/>
                      </a:lnTo>
                      <a:lnTo>
                        <a:pt x="1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8" name="Rectangle 23">
                  <a:extLst>
                    <a:ext uri="{FF2B5EF4-FFF2-40B4-BE49-F238E27FC236}">
                      <a16:creationId xmlns:a16="http://schemas.microsoft.com/office/drawing/2014/main" id="{213796F4-8E74-455A-BD85-4D6D240C98F0}"/>
                    </a:ext>
                  </a:extLst>
                </p:cNvPr>
                <p:cNvSpPr>
                  <a:spLocks noChangeArrowheads="1"/>
                </p:cNvSpPr>
                <p:nvPr/>
              </p:nvSpPr>
              <p:spPr bwMode="auto">
                <a:xfrm>
                  <a:off x="995493" y="3860068"/>
                  <a:ext cx="150730" cy="1179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59" name="Rectangle 24">
                  <a:extLst>
                    <a:ext uri="{FF2B5EF4-FFF2-40B4-BE49-F238E27FC236}">
                      <a16:creationId xmlns:a16="http://schemas.microsoft.com/office/drawing/2014/main" id="{7F82619B-C0C1-44F0-A856-E8990E8EF0A1}"/>
                    </a:ext>
                  </a:extLst>
                </p:cNvPr>
                <p:cNvSpPr>
                  <a:spLocks noChangeArrowheads="1"/>
                </p:cNvSpPr>
                <p:nvPr/>
              </p:nvSpPr>
              <p:spPr bwMode="auto">
                <a:xfrm>
                  <a:off x="1010785" y="3875361"/>
                  <a:ext cx="117962" cy="895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sp>
              <p:nvSpPr>
                <p:cNvPr id="360" name="Freeform 25">
                  <a:extLst>
                    <a:ext uri="{FF2B5EF4-FFF2-40B4-BE49-F238E27FC236}">
                      <a16:creationId xmlns:a16="http://schemas.microsoft.com/office/drawing/2014/main" id="{9606EE6D-75F7-4DCC-8C50-B3DD77A0E9AC}"/>
                    </a:ext>
                  </a:extLst>
                </p:cNvPr>
                <p:cNvSpPr>
                  <a:spLocks noEditPoints="1"/>
                </p:cNvSpPr>
                <p:nvPr/>
              </p:nvSpPr>
              <p:spPr bwMode="auto">
                <a:xfrm>
                  <a:off x="993870" y="3860068"/>
                  <a:ext cx="150729" cy="117963"/>
                </a:xfrm>
                <a:custGeom>
                  <a:avLst/>
                  <a:gdLst>
                    <a:gd name="T0" fmla="*/ 0 w 69"/>
                    <a:gd name="T1" fmla="*/ 0 h 54"/>
                    <a:gd name="T2" fmla="*/ 0 w 69"/>
                    <a:gd name="T3" fmla="*/ 54 h 54"/>
                    <a:gd name="T4" fmla="*/ 69 w 69"/>
                    <a:gd name="T5" fmla="*/ 54 h 54"/>
                    <a:gd name="T6" fmla="*/ 69 w 69"/>
                    <a:gd name="T7" fmla="*/ 0 h 54"/>
                    <a:gd name="T8" fmla="*/ 0 w 69"/>
                    <a:gd name="T9" fmla="*/ 0 h 54"/>
                    <a:gd name="T10" fmla="*/ 61 w 69"/>
                    <a:gd name="T11" fmla="*/ 48 h 54"/>
                    <a:gd name="T12" fmla="*/ 7 w 69"/>
                    <a:gd name="T13" fmla="*/ 48 h 54"/>
                    <a:gd name="T14" fmla="*/ 7 w 69"/>
                    <a:gd name="T15" fmla="*/ 7 h 54"/>
                    <a:gd name="T16" fmla="*/ 61 w 69"/>
                    <a:gd name="T17" fmla="*/ 7 h 54"/>
                    <a:gd name="T18" fmla="*/ 61 w 69"/>
                    <a:gd name="T19" fmla="*/ 4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54">
                      <a:moveTo>
                        <a:pt x="0" y="0"/>
                      </a:moveTo>
                      <a:lnTo>
                        <a:pt x="0" y="54"/>
                      </a:lnTo>
                      <a:lnTo>
                        <a:pt x="69" y="54"/>
                      </a:lnTo>
                      <a:lnTo>
                        <a:pt x="69" y="0"/>
                      </a:lnTo>
                      <a:lnTo>
                        <a:pt x="0" y="0"/>
                      </a:lnTo>
                      <a:close/>
                      <a:moveTo>
                        <a:pt x="61" y="48"/>
                      </a:moveTo>
                      <a:lnTo>
                        <a:pt x="7" y="48"/>
                      </a:lnTo>
                      <a:lnTo>
                        <a:pt x="7" y="7"/>
                      </a:lnTo>
                      <a:lnTo>
                        <a:pt x="61" y="7"/>
                      </a:lnTo>
                      <a:lnTo>
                        <a:pt x="61" y="4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16"/>
                  <a:endParaRPr lang="en-US" sz="1765">
                    <a:solidFill>
                      <a:schemeClr val="accent1"/>
                    </a:solidFill>
                    <a:latin typeface="Segoe UI"/>
                  </a:endParaRPr>
                </a:p>
              </p:txBody>
            </p:sp>
          </p:grpSp>
        </p:grpSp>
        <p:grpSp>
          <p:nvGrpSpPr>
            <p:cNvPr id="6" name="Group 5">
              <a:extLst>
                <a:ext uri="{FF2B5EF4-FFF2-40B4-BE49-F238E27FC236}">
                  <a16:creationId xmlns:a16="http://schemas.microsoft.com/office/drawing/2014/main" id="{E8A36555-D3CA-4EC3-A525-75BADBBFFC4A}"/>
                </a:ext>
              </a:extLst>
            </p:cNvPr>
            <p:cNvGrpSpPr/>
            <p:nvPr/>
          </p:nvGrpSpPr>
          <p:grpSpPr>
            <a:xfrm>
              <a:off x="2772060" y="3851791"/>
              <a:ext cx="1496851" cy="457865"/>
              <a:chOff x="3539799" y="4011862"/>
              <a:chExt cx="1496851" cy="457865"/>
            </a:xfrm>
          </p:grpSpPr>
          <p:grpSp>
            <p:nvGrpSpPr>
              <p:cNvPr id="120" name="Graphic 247" descr="engineer, assistance">
                <a:extLst>
                  <a:ext uri="{FF2B5EF4-FFF2-40B4-BE49-F238E27FC236}">
                    <a16:creationId xmlns:a16="http://schemas.microsoft.com/office/drawing/2014/main" id="{7C03D916-CBE6-4D62-9F0E-C6E5C6DE0E4F}"/>
                  </a:ext>
                </a:extLst>
              </p:cNvPr>
              <p:cNvGrpSpPr/>
              <p:nvPr/>
            </p:nvGrpSpPr>
            <p:grpSpPr>
              <a:xfrm>
                <a:off x="3539799" y="4011862"/>
                <a:ext cx="390508" cy="393216"/>
                <a:chOff x="6337562" y="5744951"/>
                <a:chExt cx="435026" cy="435024"/>
              </a:xfrm>
            </p:grpSpPr>
            <p:sp>
              <p:nvSpPr>
                <p:cNvPr id="121" name="Freeform: Shape 120">
                  <a:extLst>
                    <a:ext uri="{FF2B5EF4-FFF2-40B4-BE49-F238E27FC236}">
                      <a16:creationId xmlns:a16="http://schemas.microsoft.com/office/drawing/2014/main" id="{E8BE784A-5EA1-4834-863F-D2DB619D6AFE}"/>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sp>
              <p:nvSpPr>
                <p:cNvPr id="122" name="Freeform: Shape 121">
                  <a:extLst>
                    <a:ext uri="{FF2B5EF4-FFF2-40B4-BE49-F238E27FC236}">
                      <a16:creationId xmlns:a16="http://schemas.microsoft.com/office/drawing/2014/main" id="{69B1A8F9-230C-4649-8327-5B6E21DE1F74}"/>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049">
                    <a:defRPr/>
                  </a:pPr>
                  <a:endParaRPr lang="en-US">
                    <a:solidFill>
                      <a:schemeClr val="accent1"/>
                    </a:solidFill>
                    <a:latin typeface="Segoe UI Semibold"/>
                  </a:endParaRPr>
                </a:p>
              </p:txBody>
            </p:sp>
          </p:grpSp>
          <p:sp>
            <p:nvSpPr>
              <p:cNvPr id="123" name="Rectangle 122">
                <a:extLst>
                  <a:ext uri="{FF2B5EF4-FFF2-40B4-BE49-F238E27FC236}">
                    <a16:creationId xmlns:a16="http://schemas.microsoft.com/office/drawing/2014/main" id="{4C1E83FC-7391-4E68-BD95-201F67DCF1E3}"/>
                  </a:ext>
                </a:extLst>
              </p:cNvPr>
              <p:cNvSpPr/>
              <p:nvPr/>
            </p:nvSpPr>
            <p:spPr bwMode="auto">
              <a:xfrm>
                <a:off x="4135634" y="4035574"/>
                <a:ext cx="901016" cy="43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defTabSz="932114" fontAlgn="base">
                  <a:lnSpc>
                    <a:spcPct val="90000"/>
                  </a:lnSpc>
                  <a:spcBef>
                    <a:spcPct val="0"/>
                  </a:spcBef>
                  <a:spcAft>
                    <a:spcPct val="0"/>
                  </a:spcAft>
                </a:pPr>
                <a:r>
                  <a:rPr lang="en-US" sz="1567" b="1">
                    <a:solidFill>
                      <a:schemeClr val="accent1"/>
                    </a:solidFill>
                    <a:latin typeface="Segoe UI Semibold"/>
                  </a:rPr>
                  <a:t>Migration</a:t>
                </a:r>
              </a:p>
              <a:p>
                <a:pPr defTabSz="932114" fontAlgn="base">
                  <a:lnSpc>
                    <a:spcPct val="90000"/>
                  </a:lnSpc>
                  <a:spcBef>
                    <a:spcPct val="0"/>
                  </a:spcBef>
                  <a:spcAft>
                    <a:spcPct val="0"/>
                  </a:spcAft>
                </a:pPr>
                <a:r>
                  <a:rPr lang="en-US" sz="1567" b="1">
                    <a:solidFill>
                      <a:schemeClr val="accent1"/>
                    </a:solidFill>
                    <a:latin typeface="Segoe UI Semibold"/>
                  </a:rPr>
                  <a:t>Tools</a:t>
                </a:r>
              </a:p>
            </p:txBody>
          </p:sp>
        </p:grpSp>
      </p:grpSp>
    </p:spTree>
    <p:extLst>
      <p:ext uri="{BB962C8B-B14F-4D97-AF65-F5344CB8AC3E}">
        <p14:creationId xmlns:p14="http://schemas.microsoft.com/office/powerpoint/2010/main" val="2512723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500"/>
                                        <p:tgtEl>
                                          <p:spTgt spid="109"/>
                                        </p:tgtEl>
                                      </p:cBhvr>
                                    </p:animEffect>
                                  </p:childTnLst>
                                </p:cTn>
                              </p:par>
                              <p:par>
                                <p:cTn id="8" presetID="42" presetClass="path" presetSubtype="0" decel="100000" fill="hold" grpId="1" nodeType="withEffect">
                                  <p:stCondLst>
                                    <p:cond delay="0"/>
                                  </p:stCondLst>
                                  <p:childTnLst>
                                    <p:animMotion origin="layout" path="M 0 -1.11111E-6 L 0 0.01898 " pathEditMode="relative" rAng="0" ptsTypes="AA">
                                      <p:cBhvr>
                                        <p:cTn id="9" dur="700" spd="-100000" fill="hold"/>
                                        <p:tgtEl>
                                          <p:spTgt spid="109"/>
                                        </p:tgtEl>
                                        <p:attrNameLst>
                                          <p:attrName>ppt_x</p:attrName>
                                          <p:attrName>ppt_y</p:attrName>
                                        </p:attrNameLst>
                                      </p:cBhvr>
                                      <p:rCtr x="0" y="949"/>
                                    </p:animMotion>
                                  </p:childTnLst>
                                </p:cTn>
                              </p:par>
                              <p:par>
                                <p:cTn id="10" presetID="10" presetClass="entr" presetSubtype="0" fill="hold" grpId="0" nodeType="withEffect">
                                  <p:stCondLst>
                                    <p:cond delay="100"/>
                                  </p:stCondLst>
                                  <p:childTnLst>
                                    <p:set>
                                      <p:cBhvr>
                                        <p:cTn id="11" dur="1" fill="hold">
                                          <p:stCondLst>
                                            <p:cond delay="0"/>
                                          </p:stCondLst>
                                        </p:cTn>
                                        <p:tgtEl>
                                          <p:spTgt spid="111"/>
                                        </p:tgtEl>
                                        <p:attrNameLst>
                                          <p:attrName>style.visibility</p:attrName>
                                        </p:attrNameLst>
                                      </p:cBhvr>
                                      <p:to>
                                        <p:strVal val="visible"/>
                                      </p:to>
                                    </p:set>
                                    <p:animEffect transition="in" filter="fade">
                                      <p:cBhvr>
                                        <p:cTn id="12" dur="500"/>
                                        <p:tgtEl>
                                          <p:spTgt spid="111"/>
                                        </p:tgtEl>
                                      </p:cBhvr>
                                    </p:animEffect>
                                  </p:childTnLst>
                                </p:cTn>
                              </p:par>
                              <p:par>
                                <p:cTn id="13" presetID="42" presetClass="path" presetSubtype="0" decel="100000" fill="hold" grpId="1" nodeType="withEffect">
                                  <p:stCondLst>
                                    <p:cond delay="100"/>
                                  </p:stCondLst>
                                  <p:childTnLst>
                                    <p:animMotion origin="layout" path="M 0 1.48148E-6 L 0 0.01898 " pathEditMode="relative" rAng="0" ptsTypes="AA">
                                      <p:cBhvr>
                                        <p:cTn id="14" dur="700" spd="-100000" fill="hold"/>
                                        <p:tgtEl>
                                          <p:spTgt spid="1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1" grpId="0"/>
      <p:bldP spid="1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Preferred migration solution</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4567404"/>
          </a:xfrm>
        </p:spPr>
        <p:txBody>
          <a:bodyPr/>
          <a:lstStyle/>
          <a:p>
            <a:r>
              <a:rPr lang="en-US" dirty="0">
                <a:solidFill>
                  <a:schemeClr val="tx1"/>
                </a:solidFill>
              </a:rPr>
              <a:t>Azure Migrate</a:t>
            </a:r>
          </a:p>
          <a:p>
            <a:r>
              <a:rPr lang="en-US" dirty="0">
                <a:solidFill>
                  <a:schemeClr val="tx1"/>
                </a:solidFill>
              </a:rPr>
              <a:t>Data Migration Assistant</a:t>
            </a:r>
          </a:p>
          <a:p>
            <a:r>
              <a:rPr lang="en-US" dirty="0">
                <a:solidFill>
                  <a:schemeClr val="tx1"/>
                </a:solidFill>
              </a:rPr>
              <a:t>Azure Database Migration Service</a:t>
            </a:r>
          </a:p>
          <a:p>
            <a:r>
              <a:rPr lang="en-US" dirty="0">
                <a:solidFill>
                  <a:schemeClr val="tx1"/>
                </a:solidFill>
              </a:rPr>
              <a:t>Azure Site Recovery</a:t>
            </a:r>
          </a:p>
          <a:p>
            <a:r>
              <a:rPr lang="en-US" dirty="0">
                <a:solidFill>
                  <a:schemeClr val="tx1"/>
                </a:solidFill>
              </a:rPr>
              <a:t>Partner or Azure Migrate Program engagement</a:t>
            </a:r>
          </a:p>
          <a:p>
            <a:endParaRPr lang="en-US" dirty="0">
              <a:solidFill>
                <a:schemeClr val="tx1"/>
              </a:solidFill>
            </a:endParaRPr>
          </a:p>
          <a:p>
            <a:r>
              <a:rPr lang="en-US" dirty="0">
                <a:solidFill>
                  <a:schemeClr val="tx1"/>
                </a:solidFill>
              </a:rPr>
              <a:t>Azure Hybrid Benefit</a:t>
            </a:r>
          </a:p>
          <a:p>
            <a:r>
              <a:rPr lang="en-US" dirty="0">
                <a:solidFill>
                  <a:schemeClr val="tx1"/>
                </a:solidFill>
              </a:rPr>
              <a:t>Prepay for Reserved Capacity</a:t>
            </a:r>
          </a:p>
          <a:p>
            <a:endParaRPr lang="en-US" dirty="0">
              <a:solidFill>
                <a:schemeClr val="tx1"/>
              </a:solidFill>
            </a:endParaRPr>
          </a:p>
        </p:txBody>
      </p:sp>
      <p:pic>
        <p:nvPicPr>
          <p:cNvPr id="10" name="Graphic 9" descr="Dollar">
            <a:extLst>
              <a:ext uri="{FF2B5EF4-FFF2-40B4-BE49-F238E27FC236}">
                <a16:creationId xmlns:a16="http://schemas.microsoft.com/office/drawing/2014/main" id="{9982E000-57D3-4487-9D6A-1DCE49057C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9399" y="4933629"/>
            <a:ext cx="1467171" cy="1467171"/>
          </a:xfrm>
          <a:prstGeom prst="rect">
            <a:avLst/>
          </a:prstGeom>
        </p:spPr>
      </p:pic>
      <p:pic>
        <p:nvPicPr>
          <p:cNvPr id="12" name="Graphic 11" descr="Stopwatch">
            <a:extLst>
              <a:ext uri="{FF2B5EF4-FFF2-40B4-BE49-F238E27FC236}">
                <a16:creationId xmlns:a16="http://schemas.microsoft.com/office/drawing/2014/main" id="{F4F78272-5591-4B4B-9126-0CDD73886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68378" y="4933628"/>
            <a:ext cx="1467171" cy="1467171"/>
          </a:xfrm>
          <a:prstGeom prst="rect">
            <a:avLst/>
          </a:prstGeom>
        </p:spPr>
      </p:pic>
    </p:spTree>
    <p:extLst>
      <p:ext uri="{BB962C8B-B14F-4D97-AF65-F5344CB8AC3E}">
        <p14:creationId xmlns:p14="http://schemas.microsoft.com/office/powerpoint/2010/main" val="29918486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PoC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5" name="Picture 4" descr="A picture containing screenshot&#10;&#10;Description automatically generated">
            <a:extLst>
              <a:ext uri="{FF2B5EF4-FFF2-40B4-BE49-F238E27FC236}">
                <a16:creationId xmlns:a16="http://schemas.microsoft.com/office/drawing/2014/main" id="{7DF445F7-1D74-4BAF-A586-490BFD78B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5935" y="1603022"/>
            <a:ext cx="7462067" cy="4340578"/>
          </a:xfrm>
          <a:prstGeom prst="rect">
            <a:avLst/>
          </a:prstGeom>
        </p:spPr>
      </p:pic>
    </p:spTree>
    <p:extLst>
      <p:ext uri="{BB962C8B-B14F-4D97-AF65-F5344CB8AC3E}">
        <p14:creationId xmlns:p14="http://schemas.microsoft.com/office/powerpoint/2010/main" val="838834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Demo:</a:t>
            </a:r>
            <a:br>
              <a:rPr lang="en-US" dirty="0"/>
            </a:br>
            <a:br>
              <a:rPr lang="en-US" dirty="0"/>
            </a:br>
            <a:r>
              <a:rPr lang="en-US" dirty="0"/>
              <a:t>Database Discovery</a:t>
            </a:r>
            <a:br>
              <a:rPr lang="en-US" dirty="0"/>
            </a:br>
            <a:r>
              <a:rPr lang="en-US" dirty="0"/>
              <a:t>and Assessment</a:t>
            </a:r>
          </a:p>
        </p:txBody>
      </p:sp>
    </p:spTree>
    <p:extLst>
      <p:ext uri="{BB962C8B-B14F-4D97-AF65-F5344CB8AC3E}">
        <p14:creationId xmlns:p14="http://schemas.microsoft.com/office/powerpoint/2010/main" val="101313445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you will learn in this workshop</a:t>
            </a:r>
          </a:p>
        </p:txBody>
      </p:sp>
      <p:graphicFrame>
        <p:nvGraphicFramePr>
          <p:cNvPr id="4" name="Diagram 3">
            <a:extLst>
              <a:ext uri="{FF2B5EF4-FFF2-40B4-BE49-F238E27FC236}">
                <a16:creationId xmlns:a16="http://schemas.microsoft.com/office/drawing/2014/main" id="{E2FE35E7-BFDB-4DA0-8DF4-AF390E5FE404}"/>
              </a:ext>
            </a:extLst>
          </p:cNvPr>
          <p:cNvGraphicFramePr/>
          <p:nvPr>
            <p:extLst>
              <p:ext uri="{D42A27DB-BD31-4B8C-83A1-F6EECF244321}">
                <p14:modId xmlns:p14="http://schemas.microsoft.com/office/powerpoint/2010/main" val="2177939397"/>
              </p:ext>
            </p:extLst>
          </p:nvPr>
        </p:nvGraphicFramePr>
        <p:xfrm>
          <a:off x="588263" y="1237740"/>
          <a:ext cx="6684743" cy="3653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52A38EDE-18DA-4B34-BB6B-50C9C468B961}"/>
              </a:ext>
            </a:extLst>
          </p:cNvPr>
          <p:cNvSpPr txBox="1"/>
          <p:nvPr/>
        </p:nvSpPr>
        <p:spPr>
          <a:xfrm>
            <a:off x="729609" y="5122843"/>
            <a:ext cx="3340466"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Want slides to learn more?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8"/>
              </a:rPr>
              <a:t>https://aka.ms/azuresqlslides</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592AFAD2-3068-4966-9A62-C9F94A7093F1}"/>
              </a:ext>
            </a:extLst>
          </p:cNvPr>
          <p:cNvSpPr txBox="1"/>
          <p:nvPr/>
        </p:nvSpPr>
        <p:spPr>
          <a:xfrm>
            <a:off x="2291508" y="5122843"/>
            <a:ext cx="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10" name="Picture 2" descr="Image result for azure sql database">
            <a:extLst>
              <a:ext uri="{FF2B5EF4-FFF2-40B4-BE49-F238E27FC236}">
                <a16:creationId xmlns:a16="http://schemas.microsoft.com/office/drawing/2014/main" id="{D4E0DAAA-CD96-4652-9D2E-A326AD6BAC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2596795"/>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zure sql database">
            <a:extLst>
              <a:ext uri="{FF2B5EF4-FFF2-40B4-BE49-F238E27FC236}">
                <a16:creationId xmlns:a16="http://schemas.microsoft.com/office/drawing/2014/main" id="{1950F397-9FE8-4E35-9E8C-AFAF55F597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22354" y="109643"/>
            <a:ext cx="504813" cy="5048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44A84B-B15B-4CC7-9727-0D08402B6213}"/>
              </a:ext>
            </a:extLst>
          </p:cNvPr>
          <p:cNvSpPr txBox="1"/>
          <p:nvPr/>
        </p:nvSpPr>
        <p:spPr>
          <a:xfrm>
            <a:off x="9427166" y="229027"/>
            <a:ext cx="2722155"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exists for Azure SQL Database</a:t>
            </a:r>
          </a:p>
        </p:txBody>
      </p:sp>
      <p:sp>
        <p:nvSpPr>
          <p:cNvPr id="15" name="TextBox 14">
            <a:extLst>
              <a:ext uri="{FF2B5EF4-FFF2-40B4-BE49-F238E27FC236}">
                <a16:creationId xmlns:a16="http://schemas.microsoft.com/office/drawing/2014/main" id="{E5F831D5-E21A-4D80-BB38-84AB4C05E1CC}"/>
              </a:ext>
            </a:extLst>
          </p:cNvPr>
          <p:cNvSpPr txBox="1"/>
          <p:nvPr/>
        </p:nvSpPr>
        <p:spPr>
          <a:xfrm>
            <a:off x="9427166" y="847470"/>
            <a:ext cx="2392386"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Capability </a:t>
            </a:r>
            <a:r>
              <a:rPr lang="en-US" sz="1200">
                <a:gradFill>
                  <a:gsLst>
                    <a:gs pos="2917">
                      <a:prstClr val="black"/>
                    </a:gs>
                    <a:gs pos="30000">
                      <a:prstClr val="black"/>
                    </a:gs>
                  </a:gsLst>
                  <a:lin ang="5400000" scaled="0"/>
                </a:gradFill>
                <a:latin typeface="Segoe UI"/>
              </a:rPr>
              <a:t>exists for </a:t>
            </a:r>
            <a:r>
              <a:rPr lang="en-US" sz="1200" dirty="0">
                <a:gradFill>
                  <a:gsLst>
                    <a:gs pos="2917">
                      <a:prstClr val="black"/>
                    </a:gs>
                    <a:gs pos="30000">
                      <a:prstClr val="black"/>
                    </a:gs>
                  </a:gsLst>
                  <a:lin ang="5400000" scaled="0"/>
                </a:gradFill>
                <a:latin typeface="Segoe UI"/>
              </a:rPr>
              <a:t>Azure SQL VMs</a:t>
            </a:r>
            <a:endParaRPr kumimoji="0" lang="en-US" sz="12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pic>
        <p:nvPicPr>
          <p:cNvPr id="20" name="Picture 8" descr="Image result for azure virtual machine logo">
            <a:extLst>
              <a:ext uri="{FF2B5EF4-FFF2-40B4-BE49-F238E27FC236}">
                <a16:creationId xmlns:a16="http://schemas.microsoft.com/office/drawing/2014/main" id="{F60C3F6C-2CFA-4848-ABFD-C4A733A9D9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2596794"/>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azure sql database">
            <a:extLst>
              <a:ext uri="{FF2B5EF4-FFF2-40B4-BE49-F238E27FC236}">
                <a16:creationId xmlns:a16="http://schemas.microsoft.com/office/drawing/2014/main" id="{6CF3CECF-C62E-4DB6-A955-08EE8A62B4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1641523"/>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azure virtual machine logo">
            <a:extLst>
              <a:ext uri="{FF2B5EF4-FFF2-40B4-BE49-F238E27FC236}">
                <a16:creationId xmlns:a16="http://schemas.microsoft.com/office/drawing/2014/main" id="{8B9A2DA1-C58F-445E-8AD4-ABB08DCAC1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75032" y="1641522"/>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azure sql database">
            <a:extLst>
              <a:ext uri="{FF2B5EF4-FFF2-40B4-BE49-F238E27FC236}">
                <a16:creationId xmlns:a16="http://schemas.microsoft.com/office/drawing/2014/main" id="{71480221-F234-424A-A52C-37B1112060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1662" y="3581137"/>
            <a:ext cx="504813" cy="5048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Image result for azure virtual machine logo">
            <a:extLst>
              <a:ext uri="{FF2B5EF4-FFF2-40B4-BE49-F238E27FC236}">
                <a16:creationId xmlns:a16="http://schemas.microsoft.com/office/drawing/2014/main" id="{564539F6-7EA5-4FB9-BAC4-D7EF1FCF8D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55894" y="3581136"/>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azure virtual machine logo">
            <a:extLst>
              <a:ext uri="{FF2B5EF4-FFF2-40B4-BE49-F238E27FC236}">
                <a16:creationId xmlns:a16="http://schemas.microsoft.com/office/drawing/2014/main" id="{45834EE4-C996-42A1-804B-1717146E71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96658" y="730087"/>
            <a:ext cx="504814" cy="5048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azure sql database">
            <a:extLst>
              <a:ext uri="{FF2B5EF4-FFF2-40B4-BE49-F238E27FC236}">
                <a16:creationId xmlns:a16="http://schemas.microsoft.com/office/drawing/2014/main" id="{3B0A256E-1AA7-41E9-A7B6-0CDDA54328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70219" y="4537039"/>
            <a:ext cx="504813" cy="504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68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Learn more </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271305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hlinkClick r:id="rId3"/>
              </a:rPr>
              <a:t>http://aka.ms/annalytics</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twitter: @AnalyticAnna</a:t>
            </a: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2735734910"/>
              </p:ext>
            </p:extLst>
          </p:nvPr>
        </p:nvGraphicFramePr>
        <p:xfrm>
          <a:off x="760220" y="1652953"/>
          <a:ext cx="11148751" cy="43886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109224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A46A5-88E6-447C-BC4F-C8AFFBC03B62}"/>
              </a:ext>
            </a:extLst>
          </p:cNvPr>
          <p:cNvSpPr>
            <a:spLocks noGrp="1"/>
          </p:cNvSpPr>
          <p:nvPr>
            <p:ph type="title"/>
          </p:nvPr>
        </p:nvSpPr>
        <p:spPr>
          <a:xfrm>
            <a:off x="588263" y="457200"/>
            <a:ext cx="11389728" cy="1107996"/>
          </a:xfrm>
        </p:spPr>
        <p:txBody>
          <a:bodyPr/>
          <a:lstStyle/>
          <a:p>
            <a:r>
              <a:rPr lang="en-US" dirty="0"/>
              <a:t>Modernizing the </a:t>
            </a:r>
            <a:r>
              <a:rPr lang="en-US" dirty="0" err="1"/>
              <a:t>WideWorldImporters</a:t>
            </a:r>
            <a:r>
              <a:rPr lang="en-US" dirty="0"/>
              <a:t> Gaming Division</a:t>
            </a:r>
          </a:p>
        </p:txBody>
      </p:sp>
      <p:sp>
        <p:nvSpPr>
          <p:cNvPr id="3" name="Text Placeholder 2">
            <a:extLst>
              <a:ext uri="{FF2B5EF4-FFF2-40B4-BE49-F238E27FC236}">
                <a16:creationId xmlns:a16="http://schemas.microsoft.com/office/drawing/2014/main" id="{F61C8C23-68F9-4F0C-8C32-78C1784FF8E0}"/>
              </a:ext>
            </a:extLst>
          </p:cNvPr>
          <p:cNvSpPr>
            <a:spLocks noGrp="1"/>
          </p:cNvSpPr>
          <p:nvPr>
            <p:ph type="body" sz="quarter" idx="10"/>
          </p:nvPr>
        </p:nvSpPr>
        <p:spPr>
          <a:xfrm>
            <a:off x="586740" y="1353436"/>
            <a:ext cx="11018520" cy="4727448"/>
          </a:xfrm>
        </p:spPr>
        <p:txBody>
          <a:bodyPr/>
          <a:lstStyle/>
          <a:p>
            <a:r>
              <a:rPr lang="en-US" sz="2400" dirty="0"/>
              <a:t>Tailspin Toys Gaming (online gameplay) was acquired by </a:t>
            </a:r>
            <a:r>
              <a:rPr lang="en-US" sz="2400" dirty="0" err="1"/>
              <a:t>WideWorldImporters</a:t>
            </a:r>
            <a:endParaRPr lang="en-US" sz="2400" dirty="0"/>
          </a:p>
          <a:p>
            <a:r>
              <a:rPr lang="en-US" sz="2400" dirty="0"/>
              <a:t>Primarily SQL Server 2008 R2</a:t>
            </a:r>
          </a:p>
          <a:p>
            <a:r>
              <a:rPr lang="en-US" sz="2400" dirty="0"/>
              <a:t>Founded in 2010, exponential growth since then</a:t>
            </a:r>
          </a:p>
          <a:p>
            <a:r>
              <a:rPr lang="en-US" sz="2400" dirty="0"/>
              <a:t>Gaming services (VMs/databases) run on rented hardware</a:t>
            </a:r>
          </a:p>
          <a:p>
            <a:r>
              <a:rPr lang="en-US" sz="2400" dirty="0"/>
              <a:t>Primarily software developers, few infrastructure and database resources</a:t>
            </a:r>
          </a:p>
          <a:p>
            <a:r>
              <a:rPr lang="en-US" sz="2400" dirty="0">
                <a:solidFill>
                  <a:schemeClr val="tx1"/>
                </a:solidFill>
              </a:rPr>
              <a:t>Desire to build more intelligent applications with AI and Machine Learning</a:t>
            </a:r>
          </a:p>
          <a:p>
            <a:r>
              <a:rPr lang="en-US" sz="2400" dirty="0">
                <a:solidFill>
                  <a:schemeClr val="tx2"/>
                </a:solidFill>
              </a:rPr>
              <a:t>What, when, and how can I migrate to the cloud?</a:t>
            </a:r>
            <a:endParaRPr lang="en-US" sz="2400" dirty="0"/>
          </a:p>
          <a:p>
            <a:r>
              <a:rPr lang="en-US" sz="2400" dirty="0">
                <a:solidFill>
                  <a:schemeClr val="tx2"/>
                </a:solidFill>
              </a:rPr>
              <a:t>Want to leverage new security and performance features in Azure they’ve heard about</a:t>
            </a:r>
          </a:p>
          <a:p>
            <a:r>
              <a:rPr lang="en-US" sz="2400" dirty="0">
                <a:solidFill>
                  <a:schemeClr val="tx2"/>
                </a:solidFill>
              </a:rPr>
              <a:t>Need Service Broker, do not want to rearchitect the solution to use an alternative</a:t>
            </a:r>
          </a:p>
          <a:p>
            <a:r>
              <a:rPr lang="en-US" sz="2400" dirty="0">
                <a:solidFill>
                  <a:schemeClr val="tx2"/>
                </a:solidFill>
              </a:rPr>
              <a:t>Applications need better availability and less downtime</a:t>
            </a:r>
          </a:p>
        </p:txBody>
      </p:sp>
    </p:spTree>
    <p:extLst>
      <p:ext uri="{BB962C8B-B14F-4D97-AF65-F5344CB8AC3E}">
        <p14:creationId xmlns:p14="http://schemas.microsoft.com/office/powerpoint/2010/main" val="8269563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363E5FEA-CA1C-4D0A-A389-76A1BA62E16A}"/>
              </a:ext>
            </a:extLst>
          </p:cNvPr>
          <p:cNvSpPr>
            <a:spLocks noGrp="1"/>
          </p:cNvSpPr>
          <p:nvPr>
            <p:ph type="body" sz="quarter" idx="10"/>
          </p:nvPr>
        </p:nvSpPr>
        <p:spPr>
          <a:xfrm>
            <a:off x="269239" y="1534885"/>
            <a:ext cx="9237899" cy="5033603"/>
          </a:xfrm>
        </p:spPr>
        <p:txBody>
          <a:bodyPr>
            <a:normAutofit/>
          </a:bodyPr>
          <a:lstStyle/>
          <a:p>
            <a:r>
              <a:rPr lang="en-US" dirty="0">
                <a:solidFill>
                  <a:schemeClr val="tx1"/>
                </a:solidFill>
              </a:rPr>
              <a:t>Azure Site Recovery to migrate VMs</a:t>
            </a:r>
          </a:p>
          <a:p>
            <a:r>
              <a:rPr lang="en-US" dirty="0">
                <a:solidFill>
                  <a:schemeClr val="tx1"/>
                </a:solidFill>
              </a:rPr>
              <a:t>Multi-region deployments to address latency</a:t>
            </a:r>
          </a:p>
          <a:p>
            <a:r>
              <a:rPr lang="en-US" dirty="0">
                <a:solidFill>
                  <a:schemeClr val="tx1"/>
                </a:solidFill>
              </a:rPr>
              <a:t>VM scale sets for scalability of VMs</a:t>
            </a:r>
          </a:p>
          <a:p>
            <a:r>
              <a:rPr lang="en-US" dirty="0">
                <a:solidFill>
                  <a:schemeClr val="tx1"/>
                </a:solidFill>
              </a:rPr>
              <a:t>Availability Zones for high-availability</a:t>
            </a:r>
          </a:p>
          <a:p>
            <a:r>
              <a:rPr lang="en-US" dirty="0">
                <a:solidFill>
                  <a:schemeClr val="tx1"/>
                </a:solidFill>
              </a:rPr>
              <a:t>Availability Zones for VMs</a:t>
            </a:r>
          </a:p>
          <a:p>
            <a:r>
              <a:rPr lang="en-US" dirty="0">
                <a:solidFill>
                  <a:schemeClr val="tx1"/>
                </a:solidFill>
              </a:rPr>
              <a:t>Auto-failover groups in SQL MI (in public preview)</a:t>
            </a:r>
          </a:p>
          <a:p>
            <a:r>
              <a:rPr lang="en-US" dirty="0">
                <a:solidFill>
                  <a:schemeClr val="tx1"/>
                </a:solidFill>
              </a:rPr>
              <a:t>Geo-restore and geo-replication </a:t>
            </a:r>
          </a:p>
          <a:p>
            <a:endParaRPr lang="en-US" sz="1400" dirty="0">
              <a:solidFill>
                <a:schemeClr val="tx1"/>
              </a:solidFill>
            </a:endParaRPr>
          </a:p>
        </p:txBody>
      </p:sp>
    </p:spTree>
    <p:extLst>
      <p:ext uri="{BB962C8B-B14F-4D97-AF65-F5344CB8AC3E}">
        <p14:creationId xmlns:p14="http://schemas.microsoft.com/office/powerpoint/2010/main" val="2537491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Gaming services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preferred solution for the gaming services. The gaming services are hosted in a VNet, with subnets for MI, Game, Management, Auth, and a Gateway subnet. SQL MI instances are hosted in the MI subnet. Gaming IaaS VMs are hosted in the Game subnet. Authorization VMs are in the Auth subnet, and a JumpbBox is  in the Management subnet. On-premises resources can access the VNet through ExpressRoute or a VPN gateway.">
            <a:extLst>
              <a:ext uri="{FF2B5EF4-FFF2-40B4-BE49-F238E27FC236}">
                <a16:creationId xmlns:a16="http://schemas.microsoft.com/office/drawing/2014/main" id="{F3FB0210-F277-44C9-ABD0-BE2A6BB23AF2}"/>
              </a:ext>
            </a:extLst>
          </p:cNvPr>
          <p:cNvPicPr>
            <a:picLocks noChangeAspect="1"/>
          </p:cNvPicPr>
          <p:nvPr/>
        </p:nvPicPr>
        <p:blipFill>
          <a:blip r:embed="rId3"/>
          <a:stretch>
            <a:fillRect/>
          </a:stretch>
        </p:blipFill>
        <p:spPr>
          <a:xfrm>
            <a:off x="3063283" y="1187500"/>
            <a:ext cx="6065433" cy="5380989"/>
          </a:xfrm>
          <a:prstGeom prst="rect">
            <a:avLst/>
          </a:prstGeom>
        </p:spPr>
      </p:pic>
    </p:spTree>
    <p:extLst>
      <p:ext uri="{BB962C8B-B14F-4D97-AF65-F5344CB8AC3E}">
        <p14:creationId xmlns:p14="http://schemas.microsoft.com/office/powerpoint/2010/main" val="518483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Cloud vendor lock-in</a:t>
            </a:r>
          </a:p>
        </p:txBody>
      </p:sp>
      <p:sp>
        <p:nvSpPr>
          <p:cNvPr id="6" name="Text Placeholder 5">
            <a:extLst>
              <a:ext uri="{FF2B5EF4-FFF2-40B4-BE49-F238E27FC236}">
                <a16:creationId xmlns:a16="http://schemas.microsoft.com/office/drawing/2014/main" id="{76068395-5B31-46D0-9539-E3757EE68362}"/>
              </a:ext>
            </a:extLst>
          </p:cNvPr>
          <p:cNvSpPr>
            <a:spLocks noGrp="1"/>
          </p:cNvSpPr>
          <p:nvPr>
            <p:ph type="body" sz="quarter" idx="10"/>
          </p:nvPr>
        </p:nvSpPr>
        <p:spPr>
          <a:xfrm>
            <a:off x="269240" y="1536418"/>
            <a:ext cx="11653523" cy="2718821"/>
          </a:xfrm>
        </p:spPr>
        <p:txBody>
          <a:bodyPr/>
          <a:lstStyle/>
          <a:p>
            <a:pPr marL="571500" indent="-571500">
              <a:buFont typeface="Arial" panose="020B0604020202020204" pitchFamily="34" charset="0"/>
              <a:buChar char="•"/>
            </a:pPr>
            <a:r>
              <a:rPr lang="en-US" dirty="0"/>
              <a:t>PaaS database services can be used</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r>
              <a:rPr lang="en-US" dirty="0"/>
              <a:t>Use transactional replication to move data out</a:t>
            </a:r>
          </a:p>
          <a:p>
            <a:pPr marL="571500" indent="-571500">
              <a:buFont typeface="Arial" panose="020B0604020202020204" pitchFamily="34" charset="0"/>
              <a:buChar char="•"/>
            </a:pPr>
            <a:endParaRPr lang="en-US" dirty="0"/>
          </a:p>
        </p:txBody>
      </p:sp>
    </p:spTree>
    <p:extLst>
      <p:ext uri="{BB962C8B-B14F-4D97-AF65-F5344CB8AC3E}">
        <p14:creationId xmlns:p14="http://schemas.microsoft.com/office/powerpoint/2010/main" val="12445422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C72346-8A63-4ECB-AD56-271215D9EA85}"/>
              </a:ext>
            </a:extLst>
          </p:cNvPr>
          <p:cNvSpPr>
            <a:spLocks noGrp="1"/>
          </p:cNvSpPr>
          <p:nvPr>
            <p:ph type="title"/>
          </p:nvPr>
        </p:nvSpPr>
        <p:spPr/>
        <p:txBody>
          <a:bodyPr/>
          <a:lstStyle/>
          <a:p>
            <a:r>
              <a:rPr lang="en-US" dirty="0"/>
              <a:t>Preferred solution – Database security</a:t>
            </a:r>
          </a:p>
        </p:txBody>
      </p:sp>
      <p:pic>
        <p:nvPicPr>
          <p:cNvPr id="9" name="Picture 2" descr="Diagram of SQL Advanced Data Security capabilities, featuring network security, access management, threat protection, information protection, and customer data.">
            <a:extLst>
              <a:ext uri="{FF2B5EF4-FFF2-40B4-BE49-F238E27FC236}">
                <a16:creationId xmlns:a16="http://schemas.microsoft.com/office/drawing/2014/main" id="{19A80CC9-4396-4628-B923-E6FC09F0CB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8" y="1426998"/>
            <a:ext cx="8855843" cy="4846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2860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Networking Fundamentals</a:t>
            </a:r>
          </a:p>
        </p:txBody>
      </p:sp>
    </p:spTree>
    <p:extLst>
      <p:ext uri="{BB962C8B-B14F-4D97-AF65-F5344CB8AC3E}">
        <p14:creationId xmlns:p14="http://schemas.microsoft.com/office/powerpoint/2010/main" val="36817234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81783B-D3D6-4528-B424-A72CF1DF6ED2}"/>
              </a:ext>
            </a:extLst>
          </p:cNvPr>
          <p:cNvSpPr>
            <a:spLocks noGrp="1"/>
          </p:cNvSpPr>
          <p:nvPr>
            <p:ph idx="1"/>
          </p:nvPr>
        </p:nvSpPr>
        <p:spPr>
          <a:xfrm>
            <a:off x="838200" y="1318162"/>
            <a:ext cx="10515600" cy="5082638"/>
          </a:xfrm>
        </p:spPr>
        <p:txBody>
          <a:bodyPr>
            <a:normAutofit fontScale="77500" lnSpcReduction="20000"/>
          </a:bodyPr>
          <a:lstStyle/>
          <a:p>
            <a:pPr>
              <a:lnSpc>
                <a:spcPct val="120000"/>
              </a:lnSpc>
            </a:pPr>
            <a:r>
              <a:rPr lang="en-US" b="1" dirty="0">
                <a:latin typeface="Segoe UI Light" panose="020B0502040204020203" pitchFamily="34" charset="0"/>
                <a:cs typeface="Segoe UI Light" panose="020B0502040204020203" pitchFamily="34" charset="0"/>
              </a:rPr>
              <a:t>Azure Virtual Network (VNet)</a:t>
            </a:r>
          </a:p>
          <a:p>
            <a:pPr lvl="1">
              <a:lnSpc>
                <a:spcPct val="120000"/>
              </a:lnSpc>
            </a:pPr>
            <a:r>
              <a:rPr lang="en-US" dirty="0">
                <a:latin typeface="Segoe UI Light" panose="020B0502040204020203" pitchFamily="34" charset="0"/>
                <a:cs typeface="Segoe UI Light" panose="020B0502040204020203" pitchFamily="34" charset="0"/>
              </a:rPr>
              <a:t>Logically isolated network on Azure</a:t>
            </a:r>
          </a:p>
          <a:p>
            <a:pPr lvl="1">
              <a:lnSpc>
                <a:spcPct val="120000"/>
              </a:lnSpc>
            </a:pPr>
            <a:r>
              <a:rPr lang="en-US" dirty="0">
                <a:latin typeface="Segoe UI Light" panose="020B0502040204020203" pitchFamily="34" charset="0"/>
                <a:cs typeface="Segoe UI Light" panose="020B0502040204020203" pitchFamily="34" charset="0"/>
              </a:rPr>
              <a:t>Allows resources to securely communicate with each other, the internet, and on-prem networks.</a:t>
            </a:r>
          </a:p>
          <a:p>
            <a:pPr lvl="1">
              <a:lnSpc>
                <a:spcPct val="120000"/>
              </a:lnSpc>
            </a:pPr>
            <a:r>
              <a:rPr lang="en-US" dirty="0">
                <a:latin typeface="Segoe UI Light" panose="020B0502040204020203" pitchFamily="34" charset="0"/>
                <a:cs typeface="Segoe UI Light" panose="020B0502040204020203" pitchFamily="34" charset="0"/>
              </a:rPr>
              <a:t>Scoped to a single region</a:t>
            </a:r>
          </a:p>
          <a:p>
            <a:pPr lvl="1">
              <a:lnSpc>
                <a:spcPct val="120000"/>
              </a:lnSpc>
            </a:pPr>
            <a:r>
              <a:rPr lang="en-US" dirty="0">
                <a:latin typeface="Segoe UI Light" panose="020B0502040204020203" pitchFamily="34" charset="0"/>
                <a:cs typeface="Segoe UI Light" panose="020B0502040204020203" pitchFamily="34" charset="0"/>
              </a:rPr>
              <a:t>Segmented into one or more subnets</a:t>
            </a:r>
          </a:p>
          <a:p>
            <a:pPr>
              <a:lnSpc>
                <a:spcPct val="120000"/>
              </a:lnSpc>
            </a:pPr>
            <a:r>
              <a:rPr lang="en-US" b="1" dirty="0">
                <a:latin typeface="Segoe UI Light" panose="020B0502040204020203" pitchFamily="34" charset="0"/>
                <a:cs typeface="Segoe UI Light" panose="020B0502040204020203" pitchFamily="34" charset="0"/>
              </a:rPr>
              <a:t>Subnets</a:t>
            </a:r>
            <a:r>
              <a:rPr lang="en-US" dirty="0">
                <a:latin typeface="Segoe UI Light" panose="020B0502040204020203" pitchFamily="34" charset="0"/>
                <a:cs typeface="Segoe UI Light" panose="020B0502040204020203" pitchFamily="34" charset="0"/>
              </a:rPr>
              <a:t>: segmentation of VNets to organize and secure resources in discrete sections</a:t>
            </a:r>
          </a:p>
          <a:p>
            <a:pPr>
              <a:lnSpc>
                <a:spcPct val="120000"/>
              </a:lnSpc>
            </a:pPr>
            <a:r>
              <a:rPr lang="en-US" b="1" dirty="0">
                <a:latin typeface="Segoe UI Light" panose="020B0502040204020203" pitchFamily="34" charset="0"/>
                <a:cs typeface="Segoe UI Light" panose="020B0502040204020203" pitchFamily="34" charset="0"/>
              </a:rPr>
              <a:t>VNet Peering</a:t>
            </a:r>
            <a:r>
              <a:rPr lang="en-US" dirty="0">
                <a:latin typeface="Segoe UI Light" panose="020B0502040204020203" pitchFamily="34" charset="0"/>
                <a:cs typeface="Segoe UI Light" panose="020B0502040204020203" pitchFamily="34" charset="0"/>
              </a:rPr>
              <a:t>: used to connected multiple virtual networks (can be different regions) </a:t>
            </a:r>
          </a:p>
          <a:p>
            <a:pPr>
              <a:lnSpc>
                <a:spcPct val="120000"/>
              </a:lnSpc>
            </a:pPr>
            <a:r>
              <a:rPr lang="en-US" b="1" dirty="0">
                <a:latin typeface="Segoe UI Light" panose="020B0502040204020203" pitchFamily="34" charset="0"/>
                <a:cs typeface="Segoe UI Light" panose="020B0502040204020203" pitchFamily="34" charset="0"/>
              </a:rPr>
              <a:t>VPN Gateway</a:t>
            </a:r>
            <a:r>
              <a:rPr lang="en-US" dirty="0">
                <a:latin typeface="Segoe UI Light" panose="020B0502040204020203" pitchFamily="34" charset="0"/>
                <a:cs typeface="Segoe UI Light" panose="020B0502040204020203" pitchFamily="34" charset="0"/>
              </a:rPr>
              <a:t>: provides secure connection between Azure VNet and on-prem over the internet</a:t>
            </a:r>
          </a:p>
          <a:p>
            <a:pPr>
              <a:lnSpc>
                <a:spcPct val="120000"/>
              </a:lnSpc>
            </a:pPr>
            <a:r>
              <a:rPr lang="en-US" b="1" dirty="0">
                <a:latin typeface="Segoe UI Light" panose="020B0502040204020203" pitchFamily="34" charset="0"/>
                <a:cs typeface="Segoe UI Light" panose="020B0502040204020203" pitchFamily="34" charset="0"/>
              </a:rPr>
              <a:t>ExpressRoute</a:t>
            </a:r>
            <a:r>
              <a:rPr lang="en-US" dirty="0">
                <a:latin typeface="Segoe UI Light" panose="020B0502040204020203" pitchFamily="34" charset="0"/>
                <a:cs typeface="Segoe UI Light" panose="020B0502040204020203" pitchFamily="34" charset="0"/>
              </a:rPr>
              <a:t>: provides secure and private connection between Azure and on-prem </a:t>
            </a:r>
          </a:p>
          <a:p>
            <a:pPr>
              <a:lnSpc>
                <a:spcPct val="120000"/>
              </a:lnSpc>
            </a:pPr>
            <a:r>
              <a:rPr lang="en-US" b="1" dirty="0">
                <a:latin typeface="Segoe UI Light" panose="020B0502040204020203" pitchFamily="34" charset="0"/>
                <a:cs typeface="Segoe UI Light" panose="020B0502040204020203" pitchFamily="34" charset="0"/>
              </a:rPr>
              <a:t>Network security group (NSG)</a:t>
            </a:r>
            <a:r>
              <a:rPr lang="en-US" dirty="0">
                <a:latin typeface="Segoe UI Light" panose="020B0502040204020203" pitchFamily="34" charset="0"/>
                <a:cs typeface="Segoe UI Light" panose="020B0502040204020203" pitchFamily="34" charset="0"/>
              </a:rPr>
              <a:t>: Allows or denies inbound traffic to your Azure resources (like a cloud-level firewall for your network)</a:t>
            </a:r>
          </a:p>
        </p:txBody>
      </p:sp>
      <p:sp>
        <p:nvSpPr>
          <p:cNvPr id="4" name="Title 4">
            <a:extLst>
              <a:ext uri="{FF2B5EF4-FFF2-40B4-BE49-F238E27FC236}">
                <a16:creationId xmlns:a16="http://schemas.microsoft.com/office/drawing/2014/main" id="{B647380C-0AC0-4C13-AEA7-A80633BAF366}"/>
              </a:ext>
            </a:extLst>
          </p:cNvPr>
          <p:cNvSpPr>
            <a:spLocks noGrp="1"/>
          </p:cNvSpPr>
          <p:nvPr>
            <p:ph type="title"/>
          </p:nvPr>
        </p:nvSpPr>
        <p:spPr>
          <a:xfrm>
            <a:off x="588263" y="457200"/>
            <a:ext cx="11018520" cy="553998"/>
          </a:xfrm>
        </p:spPr>
        <p:txBody>
          <a:bodyPr>
            <a:normAutofit fontScale="90000"/>
          </a:bodyPr>
          <a:lstStyle/>
          <a:p>
            <a:r>
              <a:rPr lang="en-US" dirty="0">
                <a:latin typeface="Segoe UI Semibold" panose="020B0702040204020203" pitchFamily="34" charset="0"/>
                <a:cs typeface="Segoe UI Semibold" panose="020B0702040204020203" pitchFamily="34" charset="0"/>
              </a:rPr>
              <a:t>Networking 101: Azure Virtual Networks</a:t>
            </a:r>
          </a:p>
        </p:txBody>
      </p:sp>
    </p:spTree>
    <p:extLst>
      <p:ext uri="{BB962C8B-B14F-4D97-AF65-F5344CB8AC3E}">
        <p14:creationId xmlns:p14="http://schemas.microsoft.com/office/powerpoint/2010/main" val="392100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2152162" cy="1325563"/>
          </a:xfrm>
        </p:spPr>
        <p:txBody>
          <a:bodyPr/>
          <a:lstStyle/>
          <a:p>
            <a:r>
              <a:rPr lang="en-US" dirty="0"/>
              <a:t> </a:t>
            </a:r>
          </a:p>
        </p:txBody>
      </p:sp>
      <p:grpSp>
        <p:nvGrpSpPr>
          <p:cNvPr id="72" name="Group 71">
            <a:extLst>
              <a:ext uri="{FF2B5EF4-FFF2-40B4-BE49-F238E27FC236}">
                <a16:creationId xmlns:a16="http://schemas.microsoft.com/office/drawing/2014/main" id="{FDACE652-1CD1-4E80-A260-E067D7D142A5}"/>
              </a:ext>
            </a:extLst>
          </p:cNvPr>
          <p:cNvGrpSpPr/>
          <p:nvPr/>
        </p:nvGrpSpPr>
        <p:grpSpPr>
          <a:xfrm>
            <a:off x="4619986" y="3004421"/>
            <a:ext cx="904009" cy="2734457"/>
            <a:chOff x="4318647" y="2281932"/>
            <a:chExt cx="904009" cy="2734457"/>
          </a:xfrm>
        </p:grpSpPr>
        <p:sp>
          <p:nvSpPr>
            <p:cNvPr id="6" name="Rectangle 5">
              <a:extLst>
                <a:ext uri="{FF2B5EF4-FFF2-40B4-BE49-F238E27FC236}">
                  <a16:creationId xmlns:a16="http://schemas.microsoft.com/office/drawing/2014/main" id="{56F972E9-4757-4879-9FD9-A9E84EA8F6F1}"/>
                </a:ext>
              </a:extLst>
            </p:cNvPr>
            <p:cNvSpPr/>
            <p:nvPr/>
          </p:nvSpPr>
          <p:spPr>
            <a:xfrm>
              <a:off x="4318647" y="2281932"/>
              <a:ext cx="904009" cy="2734457"/>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CR1</a:t>
              </a:r>
            </a:p>
          </p:txBody>
        </p:sp>
        <p:sp>
          <p:nvSpPr>
            <p:cNvPr id="7" name="Rectangle 6">
              <a:extLst>
                <a:ext uri="{FF2B5EF4-FFF2-40B4-BE49-F238E27FC236}">
                  <a16:creationId xmlns:a16="http://schemas.microsoft.com/office/drawing/2014/main" id="{63AB7D41-3674-4048-AAC2-A705BBF5CCE8}"/>
                </a:ext>
              </a:extLst>
            </p:cNvPr>
            <p:cNvSpPr/>
            <p:nvPr/>
          </p:nvSpPr>
          <p:spPr>
            <a:xfrm>
              <a:off x="4474071" y="2424680"/>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8" name="Rectangle 7">
              <a:extLst>
                <a:ext uri="{FF2B5EF4-FFF2-40B4-BE49-F238E27FC236}">
                  <a16:creationId xmlns:a16="http://schemas.microsoft.com/office/drawing/2014/main" id="{13291A8A-E530-4C98-AFE8-D96602DFC4AB}"/>
                </a:ext>
              </a:extLst>
            </p:cNvPr>
            <p:cNvSpPr/>
            <p:nvPr/>
          </p:nvSpPr>
          <p:spPr>
            <a:xfrm>
              <a:off x="4487200" y="3263842"/>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sp>
          <p:nvSpPr>
            <p:cNvPr id="9" name="Rectangle 8">
              <a:extLst>
                <a:ext uri="{FF2B5EF4-FFF2-40B4-BE49-F238E27FC236}">
                  <a16:creationId xmlns:a16="http://schemas.microsoft.com/office/drawing/2014/main" id="{4FEA3E49-ACBA-4800-A204-3C23C2A3ADF7}"/>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grpSp>
        <p:nvGrpSpPr>
          <p:cNvPr id="10" name="Group 9">
            <a:extLst>
              <a:ext uri="{FF2B5EF4-FFF2-40B4-BE49-F238E27FC236}">
                <a16:creationId xmlns:a16="http://schemas.microsoft.com/office/drawing/2014/main" id="{A149856A-2CA1-43ED-8186-10BB56F5DCEB}"/>
              </a:ext>
            </a:extLst>
          </p:cNvPr>
          <p:cNvGrpSpPr/>
          <p:nvPr/>
        </p:nvGrpSpPr>
        <p:grpSpPr>
          <a:xfrm>
            <a:off x="7796607" y="1575198"/>
            <a:ext cx="3670387" cy="2382865"/>
            <a:chOff x="7348202" y="924567"/>
            <a:chExt cx="3670387" cy="2382865"/>
          </a:xfrm>
        </p:grpSpPr>
        <p:sp>
          <p:nvSpPr>
            <p:cNvPr id="11" name="Rectangle 10">
              <a:extLst>
                <a:ext uri="{FF2B5EF4-FFF2-40B4-BE49-F238E27FC236}">
                  <a16:creationId xmlns:a16="http://schemas.microsoft.com/office/drawing/2014/main" id="{9542D2F2-FDCB-44FC-8B16-65E3D96938D3}"/>
                </a:ext>
              </a:extLst>
            </p:cNvPr>
            <p:cNvSpPr/>
            <p:nvPr/>
          </p:nvSpPr>
          <p:spPr>
            <a:xfrm>
              <a:off x="7348202" y="924567"/>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 3</a:t>
              </a:r>
            </a:p>
          </p:txBody>
        </p:sp>
        <p:grpSp>
          <p:nvGrpSpPr>
            <p:cNvPr id="12" name="Group 11">
              <a:extLst>
                <a:ext uri="{FF2B5EF4-FFF2-40B4-BE49-F238E27FC236}">
                  <a16:creationId xmlns:a16="http://schemas.microsoft.com/office/drawing/2014/main" id="{A745C8D7-8555-4C17-92CE-34EFE7737F01}"/>
                </a:ext>
              </a:extLst>
            </p:cNvPr>
            <p:cNvGrpSpPr/>
            <p:nvPr/>
          </p:nvGrpSpPr>
          <p:grpSpPr>
            <a:xfrm>
              <a:off x="7504736" y="1090071"/>
              <a:ext cx="1601928" cy="931317"/>
              <a:chOff x="6252534" y="423892"/>
              <a:chExt cx="1601928" cy="931317"/>
            </a:xfrm>
          </p:grpSpPr>
          <p:sp>
            <p:nvSpPr>
              <p:cNvPr id="24" name="Rectangle 23">
                <a:extLst>
                  <a:ext uri="{FF2B5EF4-FFF2-40B4-BE49-F238E27FC236}">
                    <a16:creationId xmlns:a16="http://schemas.microsoft.com/office/drawing/2014/main" id="{3EE7105D-41BF-4134-A6AD-1CBE862B632B}"/>
                  </a:ext>
                </a:extLst>
              </p:cNvPr>
              <p:cNvSpPr/>
              <p:nvPr/>
            </p:nvSpPr>
            <p:spPr>
              <a:xfrm>
                <a:off x="6252534"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5" name="Picture 24">
                <a:extLst>
                  <a:ext uri="{FF2B5EF4-FFF2-40B4-BE49-F238E27FC236}">
                    <a16:creationId xmlns:a16="http://schemas.microsoft.com/office/drawing/2014/main" id="{A30F5368-9016-4A05-84D1-A4C4EFF3B7B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52534" y="498441"/>
                <a:ext cx="525642" cy="525642"/>
              </a:xfrm>
              <a:prstGeom prst="rect">
                <a:avLst/>
              </a:prstGeom>
            </p:spPr>
          </p:pic>
          <p:pic>
            <p:nvPicPr>
              <p:cNvPr id="26" name="Picture 25">
                <a:extLst>
                  <a:ext uri="{FF2B5EF4-FFF2-40B4-BE49-F238E27FC236}">
                    <a16:creationId xmlns:a16="http://schemas.microsoft.com/office/drawing/2014/main" id="{3D561211-A4D4-40DF-A941-378EE5E3492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78176" y="498441"/>
                <a:ext cx="525642" cy="525642"/>
              </a:xfrm>
              <a:prstGeom prst="rect">
                <a:avLst/>
              </a:prstGeom>
            </p:spPr>
          </p:pic>
          <p:pic>
            <p:nvPicPr>
              <p:cNvPr id="27" name="Picture 26">
                <a:extLst>
                  <a:ext uri="{FF2B5EF4-FFF2-40B4-BE49-F238E27FC236}">
                    <a16:creationId xmlns:a16="http://schemas.microsoft.com/office/drawing/2014/main" id="{824BDBB3-F8BE-4AD8-8E65-F4EFD47C962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16319" y="498441"/>
                <a:ext cx="525642" cy="525642"/>
              </a:xfrm>
              <a:prstGeom prst="rect">
                <a:avLst/>
              </a:prstGeom>
            </p:spPr>
          </p:pic>
        </p:grpSp>
        <p:grpSp>
          <p:nvGrpSpPr>
            <p:cNvPr id="13" name="Group 12">
              <a:extLst>
                <a:ext uri="{FF2B5EF4-FFF2-40B4-BE49-F238E27FC236}">
                  <a16:creationId xmlns:a16="http://schemas.microsoft.com/office/drawing/2014/main" id="{9827E200-A58F-4A76-A802-9D903D1F7FF7}"/>
                </a:ext>
              </a:extLst>
            </p:cNvPr>
            <p:cNvGrpSpPr/>
            <p:nvPr/>
          </p:nvGrpSpPr>
          <p:grpSpPr>
            <a:xfrm>
              <a:off x="9261662" y="1090071"/>
              <a:ext cx="1601928" cy="931317"/>
              <a:chOff x="8009460" y="1532572"/>
              <a:chExt cx="1601928" cy="931317"/>
            </a:xfrm>
          </p:grpSpPr>
          <p:sp>
            <p:nvSpPr>
              <p:cNvPr id="22" name="Rectangle 21">
                <a:extLst>
                  <a:ext uri="{FF2B5EF4-FFF2-40B4-BE49-F238E27FC236}">
                    <a16:creationId xmlns:a16="http://schemas.microsoft.com/office/drawing/2014/main" id="{CDBDB950-8A9B-40DA-85FB-3D08CC4E1D30}"/>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3" name="Picture 22">
                <a:extLst>
                  <a:ext uri="{FF2B5EF4-FFF2-40B4-BE49-F238E27FC236}">
                    <a16:creationId xmlns:a16="http://schemas.microsoft.com/office/drawing/2014/main" id="{8405D680-4062-4553-BF91-6AA0C62CBA3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14" name="Group 13">
              <a:extLst>
                <a:ext uri="{FF2B5EF4-FFF2-40B4-BE49-F238E27FC236}">
                  <a16:creationId xmlns:a16="http://schemas.microsoft.com/office/drawing/2014/main" id="{61CF0D01-BDED-4DCC-8485-A89495ED4B07}"/>
                </a:ext>
              </a:extLst>
            </p:cNvPr>
            <p:cNvGrpSpPr/>
            <p:nvPr/>
          </p:nvGrpSpPr>
          <p:grpSpPr>
            <a:xfrm>
              <a:off x="9261662" y="2198751"/>
              <a:ext cx="1601928" cy="931317"/>
              <a:chOff x="8009460" y="423892"/>
              <a:chExt cx="1601928" cy="931317"/>
            </a:xfrm>
          </p:grpSpPr>
          <p:sp>
            <p:nvSpPr>
              <p:cNvPr id="19" name="Rectangle 18">
                <a:extLst>
                  <a:ext uri="{FF2B5EF4-FFF2-40B4-BE49-F238E27FC236}">
                    <a16:creationId xmlns:a16="http://schemas.microsoft.com/office/drawing/2014/main" id="{3217DE4D-3B47-49AE-82EB-EC7A396BBA7D}"/>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20" name="Picture 19">
                <a:extLst>
                  <a:ext uri="{FF2B5EF4-FFF2-40B4-BE49-F238E27FC236}">
                    <a16:creationId xmlns:a16="http://schemas.microsoft.com/office/drawing/2014/main" id="{E404033E-060E-46AA-8FDB-524213397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21" name="Picture 20">
                <a:extLst>
                  <a:ext uri="{FF2B5EF4-FFF2-40B4-BE49-F238E27FC236}">
                    <a16:creationId xmlns:a16="http://schemas.microsoft.com/office/drawing/2014/main" id="{4C72AB4A-D444-4E84-A71C-5B9A4AADF5D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15" name="Group 14">
              <a:extLst>
                <a:ext uri="{FF2B5EF4-FFF2-40B4-BE49-F238E27FC236}">
                  <a16:creationId xmlns:a16="http://schemas.microsoft.com/office/drawing/2014/main" id="{161FC80F-1422-4DB4-85CD-B867BC547D6C}"/>
                </a:ext>
              </a:extLst>
            </p:cNvPr>
            <p:cNvGrpSpPr/>
            <p:nvPr/>
          </p:nvGrpSpPr>
          <p:grpSpPr>
            <a:xfrm>
              <a:off x="7504736" y="2186892"/>
              <a:ext cx="1601928" cy="931317"/>
              <a:chOff x="8009460" y="423892"/>
              <a:chExt cx="1601928" cy="931317"/>
            </a:xfrm>
          </p:grpSpPr>
          <p:sp>
            <p:nvSpPr>
              <p:cNvPr id="16" name="Rectangle 15">
                <a:extLst>
                  <a:ext uri="{FF2B5EF4-FFF2-40B4-BE49-F238E27FC236}">
                    <a16:creationId xmlns:a16="http://schemas.microsoft.com/office/drawing/2014/main" id="{5EAE0E7B-87A4-4AC1-BB8E-98E9EF41E1C7}"/>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17" name="Picture 16">
                <a:extLst>
                  <a:ext uri="{FF2B5EF4-FFF2-40B4-BE49-F238E27FC236}">
                    <a16:creationId xmlns:a16="http://schemas.microsoft.com/office/drawing/2014/main" id="{7F67303A-2CA4-4E6D-BF60-5F749ADD47C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18" name="Picture 17">
                <a:extLst>
                  <a:ext uri="{FF2B5EF4-FFF2-40B4-BE49-F238E27FC236}">
                    <a16:creationId xmlns:a16="http://schemas.microsoft.com/office/drawing/2014/main" id="{5A921E7F-A6DB-4635-B32F-AACC1EC8DC9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grpSp>
        <p:nvGrpSpPr>
          <p:cNvPr id="28" name="Group 27">
            <a:extLst>
              <a:ext uri="{FF2B5EF4-FFF2-40B4-BE49-F238E27FC236}">
                <a16:creationId xmlns:a16="http://schemas.microsoft.com/office/drawing/2014/main" id="{CD1E8438-4C81-4E59-B499-FDEEE7FE44A3}"/>
              </a:ext>
            </a:extLst>
          </p:cNvPr>
          <p:cNvGrpSpPr/>
          <p:nvPr/>
        </p:nvGrpSpPr>
        <p:grpSpPr>
          <a:xfrm>
            <a:off x="7825591" y="4306957"/>
            <a:ext cx="3670387" cy="2382865"/>
            <a:chOff x="7348202" y="3691494"/>
            <a:chExt cx="3670387" cy="2382865"/>
          </a:xfrm>
        </p:grpSpPr>
        <p:sp>
          <p:nvSpPr>
            <p:cNvPr id="29" name="Rectangle 28">
              <a:extLst>
                <a:ext uri="{FF2B5EF4-FFF2-40B4-BE49-F238E27FC236}">
                  <a16:creationId xmlns:a16="http://schemas.microsoft.com/office/drawing/2014/main" id="{52A5BCB2-6772-423D-AC82-D7316E3D6287}"/>
                </a:ext>
              </a:extLst>
            </p:cNvPr>
            <p:cNvSpPr/>
            <p:nvPr/>
          </p:nvSpPr>
          <p:spPr>
            <a:xfrm>
              <a:off x="7348202" y="3691494"/>
              <a:ext cx="3670387" cy="2382865"/>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TR22</a:t>
              </a:r>
            </a:p>
          </p:txBody>
        </p:sp>
        <p:grpSp>
          <p:nvGrpSpPr>
            <p:cNvPr id="30" name="Group 29">
              <a:extLst>
                <a:ext uri="{FF2B5EF4-FFF2-40B4-BE49-F238E27FC236}">
                  <a16:creationId xmlns:a16="http://schemas.microsoft.com/office/drawing/2014/main" id="{7446B52F-EE2F-49B3-A773-496FA22EE670}"/>
                </a:ext>
              </a:extLst>
            </p:cNvPr>
            <p:cNvGrpSpPr/>
            <p:nvPr/>
          </p:nvGrpSpPr>
          <p:grpSpPr>
            <a:xfrm>
              <a:off x="9261662" y="4953818"/>
              <a:ext cx="1601928" cy="931317"/>
              <a:chOff x="6284237" y="423892"/>
              <a:chExt cx="1601928" cy="931317"/>
            </a:xfrm>
          </p:grpSpPr>
          <p:sp>
            <p:nvSpPr>
              <p:cNvPr id="41" name="Rectangle 40">
                <a:extLst>
                  <a:ext uri="{FF2B5EF4-FFF2-40B4-BE49-F238E27FC236}">
                    <a16:creationId xmlns:a16="http://schemas.microsoft.com/office/drawing/2014/main" id="{C5923705-98A3-4FF9-967C-04ED844731EA}"/>
                  </a:ext>
                </a:extLst>
              </p:cNvPr>
              <p:cNvSpPr/>
              <p:nvPr/>
            </p:nvSpPr>
            <p:spPr>
              <a:xfrm>
                <a:off x="6284237"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2" name="Picture 41">
                <a:extLst>
                  <a:ext uri="{FF2B5EF4-FFF2-40B4-BE49-F238E27FC236}">
                    <a16:creationId xmlns:a16="http://schemas.microsoft.com/office/drawing/2014/main" id="{9B8CA072-3E31-4942-B268-94BE104250B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84237" y="498441"/>
                <a:ext cx="525642" cy="525642"/>
              </a:xfrm>
              <a:prstGeom prst="rect">
                <a:avLst/>
              </a:prstGeom>
            </p:spPr>
          </p:pic>
          <p:pic>
            <p:nvPicPr>
              <p:cNvPr id="43" name="Picture 42">
                <a:extLst>
                  <a:ext uri="{FF2B5EF4-FFF2-40B4-BE49-F238E27FC236}">
                    <a16:creationId xmlns:a16="http://schemas.microsoft.com/office/drawing/2014/main" id="{52E33A54-BC79-4774-A5CA-F3E2C5C3142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09879" y="498441"/>
                <a:ext cx="525642" cy="525642"/>
              </a:xfrm>
              <a:prstGeom prst="rect">
                <a:avLst/>
              </a:prstGeom>
            </p:spPr>
          </p:pic>
          <p:pic>
            <p:nvPicPr>
              <p:cNvPr id="44" name="Picture 43">
                <a:extLst>
                  <a:ext uri="{FF2B5EF4-FFF2-40B4-BE49-F238E27FC236}">
                    <a16:creationId xmlns:a16="http://schemas.microsoft.com/office/drawing/2014/main" id="{D0AFBBDE-E166-4D77-BCBB-4AD7CFCBD1E0}"/>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348022" y="498441"/>
                <a:ext cx="525642" cy="525642"/>
              </a:xfrm>
              <a:prstGeom prst="rect">
                <a:avLst/>
              </a:prstGeom>
            </p:spPr>
          </p:pic>
        </p:grpSp>
        <p:grpSp>
          <p:nvGrpSpPr>
            <p:cNvPr id="31" name="Group 30">
              <a:extLst>
                <a:ext uri="{FF2B5EF4-FFF2-40B4-BE49-F238E27FC236}">
                  <a16:creationId xmlns:a16="http://schemas.microsoft.com/office/drawing/2014/main" id="{E4305413-1166-4909-919F-A63F43CBE23E}"/>
                </a:ext>
              </a:extLst>
            </p:cNvPr>
            <p:cNvGrpSpPr/>
            <p:nvPr/>
          </p:nvGrpSpPr>
          <p:grpSpPr>
            <a:xfrm>
              <a:off x="9261662" y="3856998"/>
              <a:ext cx="1601928" cy="931317"/>
              <a:chOff x="8009460" y="1532572"/>
              <a:chExt cx="1601928" cy="931317"/>
            </a:xfrm>
          </p:grpSpPr>
          <p:sp>
            <p:nvSpPr>
              <p:cNvPr id="39" name="Rectangle 38">
                <a:extLst>
                  <a:ext uri="{FF2B5EF4-FFF2-40B4-BE49-F238E27FC236}">
                    <a16:creationId xmlns:a16="http://schemas.microsoft.com/office/drawing/2014/main" id="{DA80C193-B832-4558-993A-36E89AA7A564}"/>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40" name="Picture 39">
                <a:extLst>
                  <a:ext uri="{FF2B5EF4-FFF2-40B4-BE49-F238E27FC236}">
                    <a16:creationId xmlns:a16="http://schemas.microsoft.com/office/drawing/2014/main" id="{6964A13B-634E-4136-80E3-86A33D43E5A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nvGrpSpPr>
            <p:cNvPr id="32" name="Group 31">
              <a:extLst>
                <a:ext uri="{FF2B5EF4-FFF2-40B4-BE49-F238E27FC236}">
                  <a16:creationId xmlns:a16="http://schemas.microsoft.com/office/drawing/2014/main" id="{8FC4B613-BCA8-4730-803E-60115CC87568}"/>
                </a:ext>
              </a:extLst>
            </p:cNvPr>
            <p:cNvGrpSpPr/>
            <p:nvPr/>
          </p:nvGrpSpPr>
          <p:grpSpPr>
            <a:xfrm>
              <a:off x="7504736" y="4953819"/>
              <a:ext cx="1601928" cy="931317"/>
              <a:chOff x="8009460" y="423892"/>
              <a:chExt cx="1601928" cy="931317"/>
            </a:xfrm>
          </p:grpSpPr>
          <p:sp>
            <p:nvSpPr>
              <p:cNvPr id="36" name="Rectangle 35">
                <a:extLst>
                  <a:ext uri="{FF2B5EF4-FFF2-40B4-BE49-F238E27FC236}">
                    <a16:creationId xmlns:a16="http://schemas.microsoft.com/office/drawing/2014/main" id="{17E16FBA-8D47-4CB1-91EC-72FE3BB06900}"/>
                  </a:ext>
                </a:extLst>
              </p:cNvPr>
              <p:cNvSpPr/>
              <p:nvPr/>
            </p:nvSpPr>
            <p:spPr>
              <a:xfrm>
                <a:off x="8009460" y="42389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7" name="Picture 36">
                <a:extLst>
                  <a:ext uri="{FF2B5EF4-FFF2-40B4-BE49-F238E27FC236}">
                    <a16:creationId xmlns:a16="http://schemas.microsoft.com/office/drawing/2014/main" id="{AC2383DC-A01E-40DA-82B0-05E37B3DF43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452577"/>
                <a:ext cx="617369" cy="617369"/>
              </a:xfrm>
              <a:prstGeom prst="rect">
                <a:avLst/>
              </a:prstGeom>
            </p:spPr>
          </p:pic>
          <p:pic>
            <p:nvPicPr>
              <p:cNvPr id="38" name="Picture 37">
                <a:extLst>
                  <a:ext uri="{FF2B5EF4-FFF2-40B4-BE49-F238E27FC236}">
                    <a16:creationId xmlns:a16="http://schemas.microsoft.com/office/drawing/2014/main" id="{31A76A82-5A16-4967-99EE-2B9F14F4B2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666078" y="452577"/>
                <a:ext cx="617369" cy="617369"/>
              </a:xfrm>
              <a:prstGeom prst="rect">
                <a:avLst/>
              </a:prstGeom>
            </p:spPr>
          </p:pic>
        </p:grpSp>
        <p:grpSp>
          <p:nvGrpSpPr>
            <p:cNvPr id="33" name="Group 32">
              <a:extLst>
                <a:ext uri="{FF2B5EF4-FFF2-40B4-BE49-F238E27FC236}">
                  <a16:creationId xmlns:a16="http://schemas.microsoft.com/office/drawing/2014/main" id="{1ABA86CA-249A-4D70-B20A-DDAAB723A2A9}"/>
                </a:ext>
              </a:extLst>
            </p:cNvPr>
            <p:cNvGrpSpPr/>
            <p:nvPr/>
          </p:nvGrpSpPr>
          <p:grpSpPr>
            <a:xfrm>
              <a:off x="7496062" y="3857005"/>
              <a:ext cx="1601928" cy="931317"/>
              <a:chOff x="8009460" y="1532572"/>
              <a:chExt cx="1601928" cy="931317"/>
            </a:xfrm>
          </p:grpSpPr>
          <p:sp>
            <p:nvSpPr>
              <p:cNvPr id="34" name="Rectangle 33">
                <a:extLst>
                  <a:ext uri="{FF2B5EF4-FFF2-40B4-BE49-F238E27FC236}">
                    <a16:creationId xmlns:a16="http://schemas.microsoft.com/office/drawing/2014/main" id="{92A9274F-E4FA-4FE9-B218-94FC5546FB67}"/>
                  </a:ext>
                </a:extLst>
              </p:cNvPr>
              <p:cNvSpPr/>
              <p:nvPr/>
            </p:nvSpPr>
            <p:spPr>
              <a:xfrm>
                <a:off x="8009460" y="1532572"/>
                <a:ext cx="1601928" cy="931317"/>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Node</a:t>
                </a:r>
              </a:p>
            </p:txBody>
          </p:sp>
          <p:pic>
            <p:nvPicPr>
              <p:cNvPr id="35" name="Picture 34">
                <a:extLst>
                  <a:ext uri="{FF2B5EF4-FFF2-40B4-BE49-F238E27FC236}">
                    <a16:creationId xmlns:a16="http://schemas.microsoft.com/office/drawing/2014/main" id="{3AE3C852-D9ED-4A9D-97C8-013CCB8F2DD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048709" y="1595169"/>
                <a:ext cx="806122" cy="806122"/>
              </a:xfrm>
              <a:prstGeom prst="rect">
                <a:avLst/>
              </a:prstGeom>
            </p:spPr>
          </p:pic>
        </p:grpSp>
      </p:grpSp>
      <p:cxnSp>
        <p:nvCxnSpPr>
          <p:cNvPr id="47" name="Connector: Elbow 46">
            <a:extLst>
              <a:ext uri="{FF2B5EF4-FFF2-40B4-BE49-F238E27FC236}">
                <a16:creationId xmlns:a16="http://schemas.microsoft.com/office/drawing/2014/main" id="{80EF248F-9A25-4DA4-9ED3-F5075ECBABD3}"/>
              </a:ext>
            </a:extLst>
          </p:cNvPr>
          <p:cNvCxnSpPr>
            <a:cxnSpLocks/>
            <a:stCxn id="8" idx="3"/>
          </p:cNvCxnSpPr>
          <p:nvPr/>
        </p:nvCxnSpPr>
        <p:spPr>
          <a:xfrm flipV="1">
            <a:off x="5366510" y="2396617"/>
            <a:ext cx="4585836" cy="1900040"/>
          </a:xfrm>
          <a:prstGeom prst="bentConnector3">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121584" y="4149856"/>
            <a:ext cx="2650681" cy="338554"/>
            <a:chOff x="2121584" y="4149856"/>
            <a:chExt cx="2650681" cy="338554"/>
          </a:xfrm>
        </p:grpSpPr>
        <p:cxnSp>
          <p:nvCxnSpPr>
            <p:cNvPr id="46" name="Straight Connector 45">
              <a:extLst>
                <a:ext uri="{FF2B5EF4-FFF2-40B4-BE49-F238E27FC236}">
                  <a16:creationId xmlns:a16="http://schemas.microsoft.com/office/drawing/2014/main" id="{1B257DC9-BD86-42CA-8FDE-8B1070F2E290}"/>
                </a:ext>
              </a:extLst>
            </p:cNvPr>
            <p:cNvCxnSpPr>
              <a:cxnSpLocks/>
            </p:cNvCxnSpPr>
            <p:nvPr/>
          </p:nvCxnSpPr>
          <p:spPr>
            <a:xfrm flipV="1">
              <a:off x="2121584" y="4415376"/>
              <a:ext cx="2650681" cy="21218"/>
            </a:xfrm>
            <a:prstGeom prst="line">
              <a:avLst/>
            </a:prstGeom>
            <a:ln w="1905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88A60B2-7C2C-4D3A-9A33-6F1FC398EC7B}"/>
                </a:ext>
              </a:extLst>
            </p:cNvPr>
            <p:cNvSpPr txBox="1"/>
            <p:nvPr/>
          </p:nvSpPr>
          <p:spPr>
            <a:xfrm>
              <a:off x="2132180" y="4149856"/>
              <a:ext cx="64697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proxy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0" name="Connector: Elbow 49">
            <a:extLst>
              <a:ext uri="{FF2B5EF4-FFF2-40B4-BE49-F238E27FC236}">
                <a16:creationId xmlns:a16="http://schemas.microsoft.com/office/drawing/2014/main" id="{5A4EC314-FCB0-4EE6-9E39-F57B963FD0EA}"/>
              </a:ext>
            </a:extLst>
          </p:cNvPr>
          <p:cNvCxnSpPr>
            <a:cxnSpLocks/>
          </p:cNvCxnSpPr>
          <p:nvPr/>
        </p:nvCxnSpPr>
        <p:spPr>
          <a:xfrm>
            <a:off x="1782662" y="4934467"/>
            <a:ext cx="2912394" cy="280320"/>
          </a:xfrm>
          <a:prstGeom prst="bentConnector3">
            <a:avLst>
              <a:gd name="adj1" fmla="val -195"/>
            </a:avLst>
          </a:prstGeom>
          <a:ln w="19050">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59494" y="4930836"/>
            <a:ext cx="177747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 redirect-find-db</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527B64D5-A2D2-4119-A832-3DC88874E380}"/>
              </a:ext>
            </a:extLst>
          </p:cNvPr>
          <p:cNvGrpSpPr/>
          <p:nvPr/>
        </p:nvGrpSpPr>
        <p:grpSpPr>
          <a:xfrm>
            <a:off x="1625159" y="4958589"/>
            <a:ext cx="6471575" cy="1317439"/>
            <a:chOff x="1625159" y="4958589"/>
            <a:chExt cx="6471575" cy="1317439"/>
          </a:xfrm>
        </p:grpSpPr>
        <p:cxnSp>
          <p:nvCxnSpPr>
            <p:cNvPr id="51" name="Connector: Elbow 50">
              <a:extLst>
                <a:ext uri="{FF2B5EF4-FFF2-40B4-BE49-F238E27FC236}">
                  <a16:creationId xmlns:a16="http://schemas.microsoft.com/office/drawing/2014/main" id="{445B7420-9E3F-4A33-BA41-416713F5745F}"/>
                </a:ext>
              </a:extLst>
            </p:cNvPr>
            <p:cNvCxnSpPr>
              <a:cxnSpLocks/>
            </p:cNvCxnSpPr>
            <p:nvPr/>
          </p:nvCxnSpPr>
          <p:spPr>
            <a:xfrm rot="10800000">
              <a:off x="1625159" y="4958589"/>
              <a:ext cx="6471575" cy="949992"/>
            </a:xfrm>
            <a:prstGeom prst="bentConnector2">
              <a:avLst/>
            </a:prstGeom>
            <a:ln w="19050">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2092108" y="5937474"/>
              <a:ext cx="1659878"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(2) redirect-query</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5" name="Picture 54">
            <a:extLst>
              <a:ext uri="{FF2B5EF4-FFF2-40B4-BE49-F238E27FC236}">
                <a16:creationId xmlns:a16="http://schemas.microsoft.com/office/drawing/2014/main" id="{5E9B5AA4-FC32-4439-98B9-E52DDA80E4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189" y="4211704"/>
            <a:ext cx="780290" cy="780290"/>
          </a:xfrm>
          <a:prstGeom prst="rect">
            <a:avLst/>
          </a:prstGeom>
        </p:spPr>
      </p:pic>
      <p:sp>
        <p:nvSpPr>
          <p:cNvPr id="71" name="TextBox 70">
            <a:extLst>
              <a:ext uri="{FF2B5EF4-FFF2-40B4-BE49-F238E27FC236}">
                <a16:creationId xmlns:a16="http://schemas.microsoft.com/office/drawing/2014/main" id="{60F783DD-A2EB-460E-B718-DD6B0C2F587E}"/>
              </a:ext>
            </a:extLst>
          </p:cNvPr>
          <p:cNvSpPr txBox="1"/>
          <p:nvPr/>
        </p:nvSpPr>
        <p:spPr>
          <a:xfrm>
            <a:off x="33277" y="3259271"/>
            <a:ext cx="4345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104.44.238.205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1433</a:t>
            </a:r>
          </a:p>
        </p:txBody>
      </p:sp>
      <p:sp>
        <p:nvSpPr>
          <p:cNvPr id="73" name="TextBox 72">
            <a:extLst>
              <a:ext uri="{FF2B5EF4-FFF2-40B4-BE49-F238E27FC236}">
                <a16:creationId xmlns:a16="http://schemas.microsoft.com/office/drawing/2014/main" id="{8FDEA48C-FB29-434C-8978-DE3A20D21CE3}"/>
              </a:ext>
            </a:extLst>
          </p:cNvPr>
          <p:cNvSpPr txBox="1"/>
          <p:nvPr/>
        </p:nvSpPr>
        <p:spPr>
          <a:xfrm>
            <a:off x="3742826" y="6015151"/>
            <a:ext cx="483576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tr22.westus1-a.worker.database.windows.net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13.94.237.158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11000 -11999</a:t>
            </a:r>
          </a:p>
        </p:txBody>
      </p:sp>
      <p:grpSp>
        <p:nvGrpSpPr>
          <p:cNvPr id="54" name="Group 53">
            <a:extLst>
              <a:ext uri="{FF2B5EF4-FFF2-40B4-BE49-F238E27FC236}">
                <a16:creationId xmlns:a16="http://schemas.microsoft.com/office/drawing/2014/main" id="{0FC52EDA-48DF-4F42-B917-893EB513048E}"/>
              </a:ext>
            </a:extLst>
          </p:cNvPr>
          <p:cNvGrpSpPr/>
          <p:nvPr/>
        </p:nvGrpSpPr>
        <p:grpSpPr>
          <a:xfrm>
            <a:off x="4573564" y="1535293"/>
            <a:ext cx="904009" cy="1098670"/>
            <a:chOff x="4318647" y="3975533"/>
            <a:chExt cx="904009" cy="1040856"/>
          </a:xfrm>
        </p:grpSpPr>
        <p:sp>
          <p:nvSpPr>
            <p:cNvPr id="56" name="Rectangle 55">
              <a:extLst>
                <a:ext uri="{FF2B5EF4-FFF2-40B4-BE49-F238E27FC236}">
                  <a16:creationId xmlns:a16="http://schemas.microsoft.com/office/drawing/2014/main" id="{EA0DA7CB-08E1-429E-A6CE-FC60451F0520}"/>
                </a:ext>
              </a:extLst>
            </p:cNvPr>
            <p:cNvSpPr/>
            <p:nvPr/>
          </p:nvSpPr>
          <p:spPr>
            <a:xfrm>
              <a:off x="4318647" y="3975533"/>
              <a:ext cx="904009" cy="1040856"/>
            </a:xfrm>
            <a:prstGeom prst="rect">
              <a:avLst/>
            </a:prstGeom>
            <a:solidFill>
              <a:srgbClr val="92D05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7E6E6">
                      <a:lumMod val="25000"/>
                    </a:srgbClr>
                  </a:solidFill>
                  <a:effectLst/>
                  <a:uLnTx/>
                  <a:uFillTx/>
                  <a:latin typeface="Calibri" panose="020F0502020204030204"/>
                  <a:ea typeface="+mn-ea"/>
                  <a:cs typeface="+mn-cs"/>
                </a:rPr>
                <a:t>CR2</a:t>
              </a:r>
            </a:p>
          </p:txBody>
        </p:sp>
        <p:sp>
          <p:nvSpPr>
            <p:cNvPr id="59" name="Rectangle 58">
              <a:extLst>
                <a:ext uri="{FF2B5EF4-FFF2-40B4-BE49-F238E27FC236}">
                  <a16:creationId xmlns:a16="http://schemas.microsoft.com/office/drawing/2014/main" id="{ADB55CEE-CA13-4DAE-B731-01A4DE4D86C6}"/>
                </a:ext>
              </a:extLst>
            </p:cNvPr>
            <p:cNvSpPr/>
            <p:nvPr/>
          </p:nvSpPr>
          <p:spPr>
            <a:xfrm>
              <a:off x="4470926" y="4093533"/>
              <a:ext cx="577971" cy="620652"/>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GW</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8069" y="2895625"/>
            <a:ext cx="446858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61" name="Title 4">
            <a:extLst>
              <a:ext uri="{FF2B5EF4-FFF2-40B4-BE49-F238E27FC236}">
                <a16:creationId xmlns:a16="http://schemas.microsoft.com/office/drawing/2014/main" id="{34B9E731-338A-4CE2-A849-9EF6096628B4}"/>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SQL DB (single/elastic pools) connectivity architecture</a:t>
            </a:r>
          </a:p>
        </p:txBody>
      </p:sp>
    </p:spTree>
    <p:extLst>
      <p:ext uri="{BB962C8B-B14F-4D97-AF65-F5344CB8AC3E}">
        <p14:creationId xmlns:p14="http://schemas.microsoft.com/office/powerpoint/2010/main" val="373808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fade">
                                      <p:cBhvr>
                                        <p:cTn id="23" dur="500"/>
                                        <p:tgtEl>
                                          <p:spTgt spid="5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barn(inVertical)">
                                      <p:cBhvr>
                                        <p:cTn id="26" dur="500"/>
                                        <p:tgtEl>
                                          <p:spTgt spid="5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arn(inVertical)">
                                      <p:cBhvr>
                                        <p:cTn id="36" dur="500"/>
                                        <p:tgtEl>
                                          <p:spTgt spid="2"/>
                                        </p:tgtEl>
                                      </p:cBhvr>
                                    </p:animEffect>
                                  </p:childTnLst>
                                </p:cTn>
                              </p:par>
                              <p:par>
                                <p:cTn id="37" presetID="16" presetClass="entr" presetSubtype="21" fill="hold"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arn(inVertical)">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barn(inVertical)">
                                      <p:cBhvr>
                                        <p:cTn id="44" dur="500"/>
                                        <p:tgtEl>
                                          <p:spTgt spid="52"/>
                                        </p:tgtEl>
                                      </p:cBhvr>
                                    </p:animEffect>
                                  </p:childTnLst>
                                </p:cTn>
                              </p:par>
                              <p:par>
                                <p:cTn id="45" presetID="16" presetClass="entr" presetSubtype="21"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barn(inVertical)">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1000"/>
                                        <p:tgtEl>
                                          <p:spTgt spid="73"/>
                                        </p:tgtEl>
                                      </p:cBhvr>
                                    </p:animEffect>
                                    <p:anim calcmode="lin" valueType="num">
                                      <p:cBhvr>
                                        <p:cTn id="53" dur="1000" fill="hold"/>
                                        <p:tgtEl>
                                          <p:spTgt spid="73"/>
                                        </p:tgtEl>
                                        <p:attrNameLst>
                                          <p:attrName>ppt_x</p:attrName>
                                        </p:attrNameLst>
                                      </p:cBhvr>
                                      <p:tavLst>
                                        <p:tav tm="0">
                                          <p:val>
                                            <p:strVal val="#ppt_x"/>
                                          </p:val>
                                        </p:tav>
                                        <p:tav tm="100000">
                                          <p:val>
                                            <p:strVal val="#ppt_x"/>
                                          </p:val>
                                        </p:tav>
                                      </p:tavLst>
                                    </p:anim>
                                    <p:anim calcmode="lin" valueType="num">
                                      <p:cBhvr>
                                        <p:cTn id="5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barn(inVertical)">
                                      <p:cBhvr>
                                        <p:cTn id="5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1" grpId="0"/>
      <p:bldP spid="73" grpId="0"/>
      <p:bldP spid="57"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53BF805-7B61-46A6-A332-3AA4F3359C2D}"/>
              </a:ext>
            </a:extLst>
          </p:cNvPr>
          <p:cNvSpPr>
            <a:spLocks noGrp="1"/>
          </p:cNvSpPr>
          <p:nvPr>
            <p:ph type="title"/>
          </p:nvPr>
        </p:nvSpPr>
        <p:spPr>
          <a:xfrm>
            <a:off x="39838" y="56131"/>
            <a:ext cx="10515600" cy="1325563"/>
          </a:xfrm>
        </p:spPr>
        <p:txBody>
          <a:bodyPr/>
          <a:lstStyle/>
          <a:p>
            <a:r>
              <a:rPr lang="en-US" dirty="0"/>
              <a:t> </a:t>
            </a:r>
          </a:p>
        </p:txBody>
      </p:sp>
      <p:pic>
        <p:nvPicPr>
          <p:cNvPr id="3" name="Picture 2">
            <a:extLst>
              <a:ext uri="{FF2B5EF4-FFF2-40B4-BE49-F238E27FC236}">
                <a16:creationId xmlns:a16="http://schemas.microsoft.com/office/drawing/2014/main" id="{9183DC85-9AAA-4B4F-8B90-DB36485A82A5}"/>
              </a:ext>
            </a:extLst>
          </p:cNvPr>
          <p:cNvPicPr>
            <a:picLocks noChangeAspect="1"/>
          </p:cNvPicPr>
          <p:nvPr/>
        </p:nvPicPr>
        <p:blipFill>
          <a:blip r:embed="rId3"/>
          <a:stretch>
            <a:fillRect/>
          </a:stretch>
        </p:blipFill>
        <p:spPr>
          <a:xfrm>
            <a:off x="594576" y="1038440"/>
            <a:ext cx="10545647" cy="5763429"/>
          </a:xfrm>
          <a:prstGeom prst="rect">
            <a:avLst/>
          </a:prstGeom>
        </p:spPr>
      </p:pic>
      <p:sp>
        <p:nvSpPr>
          <p:cNvPr id="61" name="Title 4">
            <a:extLst>
              <a:ext uri="{FF2B5EF4-FFF2-40B4-BE49-F238E27FC236}">
                <a16:creationId xmlns:a16="http://schemas.microsoft.com/office/drawing/2014/main" id="{2B5E2D8C-1705-4CFE-B4D6-179CB9B890D9}"/>
              </a:ext>
            </a:extLst>
          </p:cNvPr>
          <p:cNvSpPr txBox="1">
            <a:spLocks/>
          </p:cNvSpPr>
          <p:nvPr/>
        </p:nvSpPr>
        <p:spPr>
          <a:xfrm>
            <a:off x="588263" y="457200"/>
            <a:ext cx="11018520" cy="553998"/>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SQL MI connectivity architecture</a:t>
            </a:r>
          </a:p>
        </p:txBody>
      </p:sp>
    </p:spTree>
    <p:extLst>
      <p:ext uri="{BB962C8B-B14F-4D97-AF65-F5344CB8AC3E}">
        <p14:creationId xmlns:p14="http://schemas.microsoft.com/office/powerpoint/2010/main" val="1314611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32FEF-273E-4C5C-AF47-17ABAF924F0A}"/>
              </a:ext>
            </a:extLst>
          </p:cNvPr>
          <p:cNvSpPr>
            <a:spLocks noGrp="1"/>
          </p:cNvSpPr>
          <p:nvPr>
            <p:ph type="title"/>
          </p:nvPr>
        </p:nvSpPr>
        <p:spPr>
          <a:xfrm>
            <a:off x="455996" y="2123203"/>
            <a:ext cx="3658804" cy="1192634"/>
          </a:xfrm>
        </p:spPr>
        <p:txBody>
          <a:bodyPr vert="horz" wrap="square" lIns="0" tIns="0" rIns="0" bIns="0" rtlCol="0" anchor="t">
            <a:spAutoFit/>
          </a:bodyPr>
          <a:lstStyle/>
          <a:p>
            <a:r>
              <a:rPr lang="en-US" sz="2800" spc="0" dirty="0"/>
              <a:t>Dedicated </a:t>
            </a:r>
            <a:br>
              <a:rPr lang="en-US" sz="2800" spc="0" dirty="0"/>
            </a:br>
            <a:r>
              <a:rPr lang="en-US" sz="2800" spc="0" dirty="0"/>
              <a:t>resources through customer isolation</a:t>
            </a:r>
          </a:p>
        </p:txBody>
      </p:sp>
      <p:grpSp>
        <p:nvGrpSpPr>
          <p:cNvPr id="6" name="Group 5">
            <a:extLst>
              <a:ext uri="{FF2B5EF4-FFF2-40B4-BE49-F238E27FC236}">
                <a16:creationId xmlns:a16="http://schemas.microsoft.com/office/drawing/2014/main" id="{9A254329-F1DD-44BD-A464-8E05DAB8EA98}"/>
              </a:ext>
            </a:extLst>
          </p:cNvPr>
          <p:cNvGrpSpPr/>
          <p:nvPr/>
        </p:nvGrpSpPr>
        <p:grpSpPr>
          <a:xfrm>
            <a:off x="10871142" y="1302031"/>
            <a:ext cx="439970" cy="439970"/>
            <a:chOff x="11679011" y="5307417"/>
            <a:chExt cx="457200" cy="457200"/>
          </a:xfrm>
        </p:grpSpPr>
        <p:sp>
          <p:nvSpPr>
            <p:cNvPr id="7" name="Oval 6">
              <a:extLst>
                <a:ext uri="{FF2B5EF4-FFF2-40B4-BE49-F238E27FC236}">
                  <a16:creationId xmlns:a16="http://schemas.microsoft.com/office/drawing/2014/main" id="{5BF5A8E6-A9B0-42A2-A7A7-D2A6BCE8D7A7}"/>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348BA39A-C9B2-4436-97F2-CC394980561E}"/>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A736F628-2DCF-4D68-BCB0-B964A874CA36}"/>
                </a:ext>
              </a:extLst>
            </p:cNvPr>
            <p:cNvCxnSpPr>
              <a:stCxn id="7" idx="2"/>
              <a:endCxn id="7" idx="6"/>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E76CC5-0C9B-4711-A8D5-B6A0084319D5}"/>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5038684-7C29-4B48-BFB3-704C072D86B9}"/>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2F73BB3-1824-4DA6-A968-EA372873B461}"/>
                </a:ext>
              </a:extLst>
            </p:cNvPr>
            <p:cNvCxnSpPr>
              <a:cxnSpLocks/>
              <a:stCxn id="8" idx="4"/>
              <a:endCxn id="8" idx="0"/>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BA260103-AF33-4E11-BADA-AC26A4979543}"/>
              </a:ext>
            </a:extLst>
          </p:cNvPr>
          <p:cNvGrpSpPr/>
          <p:nvPr/>
        </p:nvGrpSpPr>
        <p:grpSpPr>
          <a:xfrm>
            <a:off x="7189844" y="2085385"/>
            <a:ext cx="500404" cy="541326"/>
            <a:chOff x="4064268" y="5053939"/>
            <a:chExt cx="1474485" cy="1595066"/>
          </a:xfrm>
          <a:solidFill>
            <a:schemeClr val="bg2"/>
          </a:solidFill>
        </p:grpSpPr>
        <p:sp>
          <p:nvSpPr>
            <p:cNvPr id="14" name="Cylinder 13">
              <a:extLst>
                <a:ext uri="{FF2B5EF4-FFF2-40B4-BE49-F238E27FC236}">
                  <a16:creationId xmlns:a16="http://schemas.microsoft.com/office/drawing/2014/main" id="{34CF6BD7-EB78-4F67-9862-A7C0E4038FCC}"/>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5" name="Freeform 146">
              <a:extLst>
                <a:ext uri="{FF2B5EF4-FFF2-40B4-BE49-F238E27FC236}">
                  <a16:creationId xmlns:a16="http://schemas.microsoft.com/office/drawing/2014/main" id="{65D96A84-BEE3-4420-83CA-4E3FE82919C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1E135EA3-417A-470E-98B4-16E0057D0929}"/>
              </a:ext>
            </a:extLst>
          </p:cNvPr>
          <p:cNvGrpSpPr/>
          <p:nvPr/>
        </p:nvGrpSpPr>
        <p:grpSpPr>
          <a:xfrm>
            <a:off x="5985675" y="2085385"/>
            <a:ext cx="500404" cy="541326"/>
            <a:chOff x="4064268" y="5053939"/>
            <a:chExt cx="1474485" cy="1595066"/>
          </a:xfrm>
          <a:solidFill>
            <a:schemeClr val="bg2"/>
          </a:solidFill>
        </p:grpSpPr>
        <p:sp>
          <p:nvSpPr>
            <p:cNvPr id="17" name="Cylinder 16">
              <a:extLst>
                <a:ext uri="{FF2B5EF4-FFF2-40B4-BE49-F238E27FC236}">
                  <a16:creationId xmlns:a16="http://schemas.microsoft.com/office/drawing/2014/main" id="{779A0E30-B79F-4A33-A9F0-BE28999678B7}"/>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146">
              <a:extLst>
                <a:ext uri="{FF2B5EF4-FFF2-40B4-BE49-F238E27FC236}">
                  <a16:creationId xmlns:a16="http://schemas.microsoft.com/office/drawing/2014/main" id="{BC099169-6D5F-4CE3-A10A-2A4A672A234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66BDFE74-EC8E-4F90-8F51-E816A2BD0AC0}"/>
              </a:ext>
            </a:extLst>
          </p:cNvPr>
          <p:cNvGrpSpPr/>
          <p:nvPr/>
        </p:nvGrpSpPr>
        <p:grpSpPr>
          <a:xfrm>
            <a:off x="5985675" y="3137249"/>
            <a:ext cx="500404" cy="541326"/>
            <a:chOff x="4064268" y="5053939"/>
            <a:chExt cx="1474485" cy="1595066"/>
          </a:xfrm>
          <a:solidFill>
            <a:schemeClr val="bg2"/>
          </a:solidFill>
        </p:grpSpPr>
        <p:sp>
          <p:nvSpPr>
            <p:cNvPr id="20" name="Cylinder 19">
              <a:extLst>
                <a:ext uri="{FF2B5EF4-FFF2-40B4-BE49-F238E27FC236}">
                  <a16:creationId xmlns:a16="http://schemas.microsoft.com/office/drawing/2014/main" id="{EE0FF19E-BBC4-4B0F-9A1B-B10AC5E4B583}"/>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37B76F1F-3526-47FF-9F11-185C850AD118}"/>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a:solidFill>
                <a:schemeClr val="tx2"/>
              </a:soli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23" name="Cylinder 22">
            <a:extLst>
              <a:ext uri="{FF2B5EF4-FFF2-40B4-BE49-F238E27FC236}">
                <a16:creationId xmlns:a16="http://schemas.microsoft.com/office/drawing/2014/main" id="{24C4B7B9-8CFC-41FB-8548-489A2784739D}"/>
              </a:ext>
            </a:extLst>
          </p:cNvPr>
          <p:cNvSpPr/>
          <p:nvPr/>
        </p:nvSpPr>
        <p:spPr bwMode="auto">
          <a:xfrm>
            <a:off x="11237439" y="4927875"/>
            <a:ext cx="290543" cy="381705"/>
          </a:xfrm>
          <a:prstGeom prst="can">
            <a:avLst>
              <a:gd name="adj" fmla="val 39530"/>
            </a:avLst>
          </a:pr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building_7">
            <a:extLst>
              <a:ext uri="{FF2B5EF4-FFF2-40B4-BE49-F238E27FC236}">
                <a16:creationId xmlns:a16="http://schemas.microsoft.com/office/drawing/2014/main" id="{7595AA74-0605-4E61-B625-5834BC87922E}"/>
              </a:ext>
            </a:extLst>
          </p:cNvPr>
          <p:cNvSpPr>
            <a:spLocks noChangeAspect="1" noEditPoints="1"/>
          </p:cNvSpPr>
          <p:nvPr/>
        </p:nvSpPr>
        <p:spPr bwMode="auto">
          <a:xfrm>
            <a:off x="10663314" y="4806180"/>
            <a:ext cx="482513" cy="503401"/>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nvGrpSpPr>
          <p:cNvPr id="36" name="Group 35">
            <a:extLst>
              <a:ext uri="{FF2B5EF4-FFF2-40B4-BE49-F238E27FC236}">
                <a16:creationId xmlns:a16="http://schemas.microsoft.com/office/drawing/2014/main" id="{316BE98E-2B80-4ADE-BAD4-ED08DCA394B7}"/>
              </a:ext>
            </a:extLst>
          </p:cNvPr>
          <p:cNvGrpSpPr/>
          <p:nvPr/>
        </p:nvGrpSpPr>
        <p:grpSpPr>
          <a:xfrm>
            <a:off x="9462559" y="4840797"/>
            <a:ext cx="574269" cy="574269"/>
            <a:chOff x="8178158" y="5231819"/>
            <a:chExt cx="574350" cy="574350"/>
          </a:xfrm>
        </p:grpSpPr>
        <p:sp>
          <p:nvSpPr>
            <p:cNvPr id="26" name="Diamond 25">
              <a:extLst>
                <a:ext uri="{FF2B5EF4-FFF2-40B4-BE49-F238E27FC236}">
                  <a16:creationId xmlns:a16="http://schemas.microsoft.com/office/drawing/2014/main" id="{E1403132-9E59-4647-B1D0-DF8C44F25113}"/>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5" name="Group 34">
              <a:extLst>
                <a:ext uri="{FF2B5EF4-FFF2-40B4-BE49-F238E27FC236}">
                  <a16:creationId xmlns:a16="http://schemas.microsoft.com/office/drawing/2014/main" id="{9408025F-61B9-45F0-A6BB-8C10C9923938}"/>
                </a:ext>
              </a:extLst>
            </p:cNvPr>
            <p:cNvGrpSpPr/>
            <p:nvPr/>
          </p:nvGrpSpPr>
          <p:grpSpPr>
            <a:xfrm>
              <a:off x="8246892" y="5300553"/>
              <a:ext cx="436880" cy="436880"/>
              <a:chOff x="8246892" y="5300553"/>
              <a:chExt cx="436880" cy="436880"/>
            </a:xfrm>
          </p:grpSpPr>
          <p:grpSp>
            <p:nvGrpSpPr>
              <p:cNvPr id="30" name="Group 29">
                <a:extLst>
                  <a:ext uri="{FF2B5EF4-FFF2-40B4-BE49-F238E27FC236}">
                    <a16:creationId xmlns:a16="http://schemas.microsoft.com/office/drawing/2014/main" id="{3F19A54A-99D1-4091-B6FF-39A260DBDD3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DE725297-03FC-4206-B7F9-2614028BD3B6}"/>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FC5DB22-19B4-4A33-B442-A87183972B89}"/>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443FB944-BC88-4EA0-93CF-316AF0D231AB}"/>
                  </a:ext>
                </a:extLst>
              </p:cNvPr>
              <p:cNvGrpSpPr/>
              <p:nvPr/>
            </p:nvGrpSpPr>
            <p:grpSpPr>
              <a:xfrm>
                <a:off x="8465332" y="5300553"/>
                <a:ext cx="0" cy="436880"/>
                <a:chOff x="9348863" y="5135745"/>
                <a:chExt cx="0" cy="436880"/>
              </a:xfrm>
            </p:grpSpPr>
            <p:cxnSp>
              <p:nvCxnSpPr>
                <p:cNvPr id="32" name="Straight Arrow Connector 31">
                  <a:extLst>
                    <a:ext uri="{FF2B5EF4-FFF2-40B4-BE49-F238E27FC236}">
                      <a16:creationId xmlns:a16="http://schemas.microsoft.com/office/drawing/2014/main" id="{91F5F574-F978-4A43-8ED5-7EF242CEB7A6}"/>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AF1CAFC-19DA-4614-9D7D-268D1B11D95C}"/>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8" name="TextBox 37">
            <a:extLst>
              <a:ext uri="{FF2B5EF4-FFF2-40B4-BE49-F238E27FC236}">
                <a16:creationId xmlns:a16="http://schemas.microsoft.com/office/drawing/2014/main" id="{805BC8DF-13F4-4F8A-B3E0-C100E0148B98}"/>
              </a:ext>
            </a:extLst>
          </p:cNvPr>
          <p:cNvSpPr txBox="1"/>
          <p:nvPr/>
        </p:nvSpPr>
        <p:spPr>
          <a:xfrm>
            <a:off x="5666271" y="2699912"/>
            <a:ext cx="1139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#1</a:t>
            </a:r>
          </a:p>
        </p:txBody>
      </p:sp>
      <p:sp>
        <p:nvSpPr>
          <p:cNvPr id="39" name="TextBox 38">
            <a:extLst>
              <a:ext uri="{FF2B5EF4-FFF2-40B4-BE49-F238E27FC236}">
                <a16:creationId xmlns:a16="http://schemas.microsoft.com/office/drawing/2014/main" id="{C1F3EFBE-A5D7-4B66-A6B6-A67ED0EA5F16}"/>
              </a:ext>
            </a:extLst>
          </p:cNvPr>
          <p:cNvSpPr txBox="1"/>
          <p:nvPr/>
        </p:nvSpPr>
        <p:spPr>
          <a:xfrm>
            <a:off x="6830440" y="2699912"/>
            <a:ext cx="1219209"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#2</a:t>
            </a:r>
          </a:p>
        </p:txBody>
      </p:sp>
      <p:sp>
        <p:nvSpPr>
          <p:cNvPr id="40" name="TextBox 39">
            <a:extLst>
              <a:ext uri="{FF2B5EF4-FFF2-40B4-BE49-F238E27FC236}">
                <a16:creationId xmlns:a16="http://schemas.microsoft.com/office/drawing/2014/main" id="{E4B07E71-FA9A-4D08-B448-BE9B87A307F3}"/>
              </a:ext>
            </a:extLst>
          </p:cNvPr>
          <p:cNvSpPr txBox="1"/>
          <p:nvPr/>
        </p:nvSpPr>
        <p:spPr>
          <a:xfrm>
            <a:off x="5629992" y="3705995"/>
            <a:ext cx="1211770"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SQL instance #3</a:t>
            </a:r>
          </a:p>
        </p:txBody>
      </p:sp>
      <p:sp>
        <p:nvSpPr>
          <p:cNvPr id="41" name="Rectangle 40">
            <a:extLst>
              <a:ext uri="{FF2B5EF4-FFF2-40B4-BE49-F238E27FC236}">
                <a16:creationId xmlns:a16="http://schemas.microsoft.com/office/drawing/2014/main" id="{C06DF451-EABF-41FD-B9C9-85E41DE749D7}"/>
              </a:ext>
            </a:extLst>
          </p:cNvPr>
          <p:cNvSpPr/>
          <p:nvPr/>
        </p:nvSpPr>
        <p:spPr bwMode="auto">
          <a:xfrm>
            <a:off x="5565619" y="1963417"/>
            <a:ext cx="2543910" cy="2038966"/>
          </a:xfrm>
          <a:prstGeom prst="rect">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A7ACE869-52F5-4276-8572-54F8233ED944}"/>
              </a:ext>
            </a:extLst>
          </p:cNvPr>
          <p:cNvSpPr/>
          <p:nvPr/>
        </p:nvSpPr>
        <p:spPr bwMode="auto">
          <a:xfrm>
            <a:off x="5405723" y="1798400"/>
            <a:ext cx="2874340" cy="2373329"/>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BA58566-BD76-449F-B662-6823996B0A85}"/>
              </a:ext>
            </a:extLst>
          </p:cNvPr>
          <p:cNvSpPr/>
          <p:nvPr/>
        </p:nvSpPr>
        <p:spPr bwMode="auto">
          <a:xfrm>
            <a:off x="10581597" y="1164754"/>
            <a:ext cx="1019060" cy="1019060"/>
          </a:xfrm>
          <a:prstGeom prst="rect">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5" name="TextBox 44">
            <a:extLst>
              <a:ext uri="{FF2B5EF4-FFF2-40B4-BE49-F238E27FC236}">
                <a16:creationId xmlns:a16="http://schemas.microsoft.com/office/drawing/2014/main" id="{F82AF308-7F1B-4427-98A5-70A9DAF6F792}"/>
              </a:ext>
            </a:extLst>
          </p:cNvPr>
          <p:cNvSpPr txBox="1"/>
          <p:nvPr/>
        </p:nvSpPr>
        <p:spPr>
          <a:xfrm>
            <a:off x="10749990" y="2211613"/>
            <a:ext cx="68821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VNet1</a:t>
            </a:r>
          </a:p>
        </p:txBody>
      </p:sp>
      <p:cxnSp>
        <p:nvCxnSpPr>
          <p:cNvPr id="49" name="Connector: Elbow 48">
            <a:extLst>
              <a:ext uri="{FF2B5EF4-FFF2-40B4-BE49-F238E27FC236}">
                <a16:creationId xmlns:a16="http://schemas.microsoft.com/office/drawing/2014/main" id="{9841A6BD-50AA-46F0-AD43-49449C58B3C1}"/>
              </a:ext>
            </a:extLst>
          </p:cNvPr>
          <p:cNvCxnSpPr>
            <a:cxnSpLocks/>
          </p:cNvCxnSpPr>
          <p:nvPr/>
        </p:nvCxnSpPr>
        <p:spPr>
          <a:xfrm rot="10800000" flipV="1">
            <a:off x="7379336" y="1253990"/>
            <a:ext cx="3202261" cy="793889"/>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7C88C70B-CCCB-41E9-ADEB-75AAA098004A}"/>
              </a:ext>
            </a:extLst>
          </p:cNvPr>
          <p:cNvCxnSpPr>
            <a:cxnSpLocks/>
          </p:cNvCxnSpPr>
          <p:nvPr/>
        </p:nvCxnSpPr>
        <p:spPr>
          <a:xfrm rot="10800000" flipV="1">
            <a:off x="6173852" y="1254007"/>
            <a:ext cx="4407744" cy="793891"/>
          </a:xfrm>
          <a:prstGeom prst="bentConnector2">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A5D06470-5A4F-4969-9B4F-3FE425198955}"/>
              </a:ext>
            </a:extLst>
          </p:cNvPr>
          <p:cNvCxnSpPr>
            <a:stCxn id="14" idx="2"/>
            <a:endCxn id="20" idx="4"/>
          </p:cNvCxnSpPr>
          <p:nvPr/>
        </p:nvCxnSpPr>
        <p:spPr>
          <a:xfrm rot="10800000" flipV="1">
            <a:off x="6439258" y="2318084"/>
            <a:ext cx="714249" cy="1051864"/>
          </a:xfrm>
          <a:prstGeom prst="bentConnector3">
            <a:avLst>
              <a:gd name="adj1" fmla="val 42889"/>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96CDF42-1559-415A-A5DE-D6E2C1742E1A}"/>
              </a:ext>
            </a:extLst>
          </p:cNvPr>
          <p:cNvSpPr txBox="1"/>
          <p:nvPr/>
        </p:nvSpPr>
        <p:spPr>
          <a:xfrm>
            <a:off x="5395084" y="4293364"/>
            <a:ext cx="2884979"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“Virtual data cluster” </a:t>
            </a: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dedicated to customer</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(virtual private cluster, VNET, private IPs)</a:t>
            </a:r>
          </a:p>
        </p:txBody>
      </p:sp>
      <p:cxnSp>
        <p:nvCxnSpPr>
          <p:cNvPr id="74" name="Straight Arrow Connector 73">
            <a:extLst>
              <a:ext uri="{FF2B5EF4-FFF2-40B4-BE49-F238E27FC236}">
                <a16:creationId xmlns:a16="http://schemas.microsoft.com/office/drawing/2014/main" id="{342191FB-5999-4A76-8B87-1AD657D63281}"/>
              </a:ext>
            </a:extLst>
          </p:cNvPr>
          <p:cNvCxnSpPr/>
          <p:nvPr/>
        </p:nvCxnSpPr>
        <p:spPr>
          <a:xfrm>
            <a:off x="8109529" y="1963416"/>
            <a:ext cx="2472067" cy="0"/>
          </a:xfrm>
          <a:prstGeom prst="straightConnector1">
            <a:avLst/>
          </a:prstGeom>
          <a:noFill/>
          <a:ln w="9525">
            <a:solidFill>
              <a:schemeClr val="tx1"/>
            </a:solidFill>
            <a:prstDash val="dash"/>
            <a:headEnd type="triangl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75" name="TextBox 74">
            <a:extLst>
              <a:ext uri="{FF2B5EF4-FFF2-40B4-BE49-F238E27FC236}">
                <a16:creationId xmlns:a16="http://schemas.microsoft.com/office/drawing/2014/main" id="{E6E54375-F54D-4674-892E-73D5663FC6BE}"/>
              </a:ext>
            </a:extLst>
          </p:cNvPr>
          <p:cNvSpPr txBox="1"/>
          <p:nvPr/>
        </p:nvSpPr>
        <p:spPr>
          <a:xfrm>
            <a:off x="8885426" y="173261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VNet-to-VNet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6" name="TextBox 75">
            <a:extLst>
              <a:ext uri="{FF2B5EF4-FFF2-40B4-BE49-F238E27FC236}">
                <a16:creationId xmlns:a16="http://schemas.microsoft.com/office/drawing/2014/main" id="{ABC906A5-8E4A-4BA3-8808-8B3ECB926D79}"/>
              </a:ext>
            </a:extLst>
          </p:cNvPr>
          <p:cNvSpPr txBox="1"/>
          <p:nvPr/>
        </p:nvSpPr>
        <p:spPr>
          <a:xfrm>
            <a:off x="10618403" y="1808416"/>
            <a:ext cx="962102" cy="374793"/>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Web app</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rPr>
              <a:t>(public IP)</a:t>
            </a:r>
          </a:p>
        </p:txBody>
      </p:sp>
      <p:cxnSp>
        <p:nvCxnSpPr>
          <p:cNvPr id="77" name="Connector: Elbow 76">
            <a:extLst>
              <a:ext uri="{FF2B5EF4-FFF2-40B4-BE49-F238E27FC236}">
                <a16:creationId xmlns:a16="http://schemas.microsoft.com/office/drawing/2014/main" id="{087AB944-BBCA-4F7A-B5BC-CCB21E9FB2DC}"/>
              </a:ext>
            </a:extLst>
          </p:cNvPr>
          <p:cNvCxnSpPr>
            <a:cxnSpLocks/>
            <a:stCxn id="26" idx="0"/>
          </p:cNvCxnSpPr>
          <p:nvPr/>
        </p:nvCxnSpPr>
        <p:spPr>
          <a:xfrm rot="16200000" flipV="1">
            <a:off x="7460441" y="2551545"/>
            <a:ext cx="2522712" cy="2055792"/>
          </a:xfrm>
          <a:prstGeom prst="bentConnector3">
            <a:avLst>
              <a:gd name="adj1" fmla="val 100048"/>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B82B3B10-22A4-47EA-A96B-57047CD82EB4}"/>
              </a:ext>
            </a:extLst>
          </p:cNvPr>
          <p:cNvCxnSpPr>
            <a:cxnSpLocks/>
          </p:cNvCxnSpPr>
          <p:nvPr/>
        </p:nvCxnSpPr>
        <p:spPr>
          <a:xfrm flipH="1">
            <a:off x="10128920" y="5127931"/>
            <a:ext cx="415050" cy="0"/>
          </a:xfrm>
          <a:prstGeom prst="straightConnector1">
            <a:avLst/>
          </a:prstGeom>
          <a:ln w="952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CA9E5DE-4D96-481C-A842-9EE798FE03B6}"/>
              </a:ext>
            </a:extLst>
          </p:cNvPr>
          <p:cNvSpPr txBox="1"/>
          <p:nvPr/>
        </p:nvSpPr>
        <p:spPr>
          <a:xfrm>
            <a:off x="10618403" y="5423905"/>
            <a:ext cx="962102" cy="233557"/>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On-premises</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86" name="TextBox 85">
            <a:extLst>
              <a:ext uri="{FF2B5EF4-FFF2-40B4-BE49-F238E27FC236}">
                <a16:creationId xmlns:a16="http://schemas.microsoft.com/office/drawing/2014/main" id="{285B9812-3C1B-4EC9-83A7-FCCE4D9AEAA8}"/>
              </a:ext>
            </a:extLst>
          </p:cNvPr>
          <p:cNvSpPr txBox="1"/>
          <p:nvPr/>
        </p:nvSpPr>
        <p:spPr>
          <a:xfrm>
            <a:off x="9196744" y="5431778"/>
            <a:ext cx="1105897" cy="374793"/>
          </a:xfrm>
          <a:prstGeom prst="rect">
            <a:avLst/>
          </a:prstGeom>
          <a:noFill/>
          <a:ln>
            <a:noFill/>
          </a:ln>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VPN/Express route gateway</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a:ea typeface="+mn-ea"/>
              <a:cs typeface="Segoe UI Semibold" charset="0"/>
            </a:endParaRPr>
          </a:p>
        </p:txBody>
      </p:sp>
      <p:sp>
        <p:nvSpPr>
          <p:cNvPr id="93" name="TextBox 92">
            <a:extLst>
              <a:ext uri="{FF2B5EF4-FFF2-40B4-BE49-F238E27FC236}">
                <a16:creationId xmlns:a16="http://schemas.microsoft.com/office/drawing/2014/main" id="{695DF6AB-D0A3-4736-A28F-25B0A7B93F5A}"/>
              </a:ext>
            </a:extLst>
          </p:cNvPr>
          <p:cNvSpPr txBox="1"/>
          <p:nvPr/>
        </p:nvSpPr>
        <p:spPr>
          <a:xfrm>
            <a:off x="8314864" y="2593363"/>
            <a:ext cx="1251220"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t>Network isolation</a:t>
            </a:r>
            <a:b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94" name="TextBox 93">
            <a:extLst>
              <a:ext uri="{FF2B5EF4-FFF2-40B4-BE49-F238E27FC236}">
                <a16:creationId xmlns:a16="http://schemas.microsoft.com/office/drawing/2014/main" id="{583A68D2-81A5-462D-B210-4A7CA8F13138}"/>
              </a:ext>
            </a:extLst>
          </p:cNvPr>
          <p:cNvSpPr txBox="1"/>
          <p:nvPr/>
        </p:nvSpPr>
        <p:spPr>
          <a:xfrm>
            <a:off x="8307615" y="3453694"/>
            <a:ext cx="1367516" cy="374793"/>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t>Tenant isolation</a:t>
            </a:r>
            <a:b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rPr>
              <a:t>(compute, storage)</a:t>
            </a:r>
          </a:p>
        </p:txBody>
      </p:sp>
      <p:cxnSp>
        <p:nvCxnSpPr>
          <p:cNvPr id="96" name="Straight Connector 95">
            <a:extLst>
              <a:ext uri="{FF2B5EF4-FFF2-40B4-BE49-F238E27FC236}">
                <a16:creationId xmlns:a16="http://schemas.microsoft.com/office/drawing/2014/main" id="{CF39C6E9-F7E6-4F95-B8AE-0763938074F3}"/>
              </a:ext>
            </a:extLst>
          </p:cNvPr>
          <p:cNvCxnSpPr>
            <a:cxnSpLocks/>
            <a:stCxn id="94" idx="1"/>
          </p:cNvCxnSpPr>
          <p:nvPr/>
        </p:nvCxnSpPr>
        <p:spPr>
          <a:xfrm flipH="1" flipV="1">
            <a:off x="8109530" y="3638334"/>
            <a:ext cx="198086" cy="2757"/>
          </a:xfrm>
          <a:prstGeom prst="line">
            <a:avLst/>
          </a:prstGeom>
          <a:no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A0B730-F5EE-4984-8CAE-DD7F03A8B7E1}"/>
              </a:ext>
            </a:extLst>
          </p:cNvPr>
          <p:cNvCxnSpPr>
            <a:stCxn id="93" idx="1"/>
          </p:cNvCxnSpPr>
          <p:nvPr/>
        </p:nvCxnSpPr>
        <p:spPr>
          <a:xfrm flipH="1" flipV="1">
            <a:off x="8280063" y="2775834"/>
            <a:ext cx="34801" cy="4926"/>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1677358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 name="TextBox 97">
            <a:extLst>
              <a:ext uri="{FF2B5EF4-FFF2-40B4-BE49-F238E27FC236}">
                <a16:creationId xmlns:a16="http://schemas.microsoft.com/office/drawing/2014/main" id="{97E9C68B-9244-47DE-8D7F-CE26F00A6AB5}"/>
              </a:ext>
            </a:extLst>
          </p:cNvPr>
          <p:cNvSpPr txBox="1"/>
          <p:nvPr/>
        </p:nvSpPr>
        <p:spPr>
          <a:xfrm>
            <a:off x="6902794" y="2295447"/>
            <a:ext cx="10249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App subnet</a:t>
            </a:r>
          </a:p>
        </p:txBody>
      </p:sp>
      <p:sp>
        <p:nvSpPr>
          <p:cNvPr id="2" name="Title 1">
            <a:extLst>
              <a:ext uri="{FF2B5EF4-FFF2-40B4-BE49-F238E27FC236}">
                <a16:creationId xmlns:a16="http://schemas.microsoft.com/office/drawing/2014/main" id="{271609F8-62BF-4C07-8833-6A242E14BECC}"/>
              </a:ext>
            </a:extLst>
          </p:cNvPr>
          <p:cNvSpPr>
            <a:spLocks noGrp="1"/>
          </p:cNvSpPr>
          <p:nvPr>
            <p:ph type="title"/>
          </p:nvPr>
        </p:nvSpPr>
        <p:spPr/>
        <p:txBody>
          <a:bodyPr/>
          <a:lstStyle/>
          <a:p>
            <a:r>
              <a:rPr lang="en-US" dirty="0"/>
              <a:t>Isolation and connectivity of Managed Instance</a:t>
            </a:r>
          </a:p>
        </p:txBody>
      </p:sp>
      <p:grpSp>
        <p:nvGrpSpPr>
          <p:cNvPr id="13" name="Group 12">
            <a:extLst>
              <a:ext uri="{FF2B5EF4-FFF2-40B4-BE49-F238E27FC236}">
                <a16:creationId xmlns:a16="http://schemas.microsoft.com/office/drawing/2014/main" id="{FCAC3DE1-B688-424A-8A83-82A6337DB755}"/>
              </a:ext>
            </a:extLst>
          </p:cNvPr>
          <p:cNvGrpSpPr/>
          <p:nvPr/>
        </p:nvGrpSpPr>
        <p:grpSpPr>
          <a:xfrm>
            <a:off x="4991940" y="3363042"/>
            <a:ext cx="577872" cy="595543"/>
            <a:chOff x="4064268" y="5053939"/>
            <a:chExt cx="1474485" cy="1595066"/>
          </a:xfrm>
          <a:solidFill>
            <a:schemeClr val="bg1"/>
          </a:solidFill>
        </p:grpSpPr>
        <p:sp>
          <p:nvSpPr>
            <p:cNvPr id="14" name="Cylinder 13">
              <a:extLst>
                <a:ext uri="{FF2B5EF4-FFF2-40B4-BE49-F238E27FC236}">
                  <a16:creationId xmlns:a16="http://schemas.microsoft.com/office/drawing/2014/main" id="{6C9F7A42-FB57-4D5D-880D-327F51B5AC5B}"/>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Freeform 146">
              <a:extLst>
                <a:ext uri="{FF2B5EF4-FFF2-40B4-BE49-F238E27FC236}">
                  <a16:creationId xmlns:a16="http://schemas.microsoft.com/office/drawing/2014/main" id="{A69D1F43-4C67-4EF3-872D-D8D0CAF8959D}"/>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6E171C25-8BCA-47AB-A782-63320D980C40}"/>
              </a:ext>
            </a:extLst>
          </p:cNvPr>
          <p:cNvGrpSpPr/>
          <p:nvPr/>
        </p:nvGrpSpPr>
        <p:grpSpPr>
          <a:xfrm>
            <a:off x="1649414" y="3228605"/>
            <a:ext cx="548111" cy="536645"/>
            <a:chOff x="8178158" y="5231819"/>
            <a:chExt cx="574350" cy="574350"/>
          </a:xfrm>
        </p:grpSpPr>
        <p:sp>
          <p:nvSpPr>
            <p:cNvPr id="22" name="Diamond 21">
              <a:extLst>
                <a:ext uri="{FF2B5EF4-FFF2-40B4-BE49-F238E27FC236}">
                  <a16:creationId xmlns:a16="http://schemas.microsoft.com/office/drawing/2014/main" id="{68885D61-6B63-46A2-952D-A0EFDF57769F}"/>
                </a:ext>
              </a:extLst>
            </p:cNvPr>
            <p:cNvSpPr/>
            <p:nvPr/>
          </p:nvSpPr>
          <p:spPr bwMode="auto">
            <a:xfrm>
              <a:off x="8178158" y="5231819"/>
              <a:ext cx="574350" cy="574350"/>
            </a:xfrm>
            <a:prstGeom prst="diamond">
              <a:avLst/>
            </a:prstGeom>
            <a:solidFill>
              <a:schemeClr val="bg1"/>
            </a:solidFill>
            <a:ln w="127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 name="Group 22">
              <a:extLst>
                <a:ext uri="{FF2B5EF4-FFF2-40B4-BE49-F238E27FC236}">
                  <a16:creationId xmlns:a16="http://schemas.microsoft.com/office/drawing/2014/main" id="{2F10D7D9-C459-4B3A-B94C-A925304F278F}"/>
                </a:ext>
              </a:extLst>
            </p:cNvPr>
            <p:cNvGrpSpPr/>
            <p:nvPr/>
          </p:nvGrpSpPr>
          <p:grpSpPr>
            <a:xfrm>
              <a:off x="8246892" y="5300553"/>
              <a:ext cx="436880" cy="436880"/>
              <a:chOff x="8246892" y="5300553"/>
              <a:chExt cx="436880" cy="436880"/>
            </a:xfrm>
          </p:grpSpPr>
          <p:grpSp>
            <p:nvGrpSpPr>
              <p:cNvPr id="24" name="Group 23">
                <a:extLst>
                  <a:ext uri="{FF2B5EF4-FFF2-40B4-BE49-F238E27FC236}">
                    <a16:creationId xmlns:a16="http://schemas.microsoft.com/office/drawing/2014/main" id="{48A15DE8-DB9C-4D90-A103-74211B9F254B}"/>
                  </a:ext>
                </a:extLst>
              </p:cNvPr>
              <p:cNvGrpSpPr/>
              <p:nvPr/>
            </p:nvGrpSpPr>
            <p:grpSpPr>
              <a:xfrm>
                <a:off x="8246892" y="5518993"/>
                <a:ext cx="436880" cy="0"/>
                <a:chOff x="9137227" y="5357707"/>
                <a:chExt cx="436880" cy="0"/>
              </a:xfrm>
            </p:grpSpPr>
            <p:cxnSp>
              <p:nvCxnSpPr>
                <p:cNvPr id="28" name="Straight Arrow Connector 27">
                  <a:extLst>
                    <a:ext uri="{FF2B5EF4-FFF2-40B4-BE49-F238E27FC236}">
                      <a16:creationId xmlns:a16="http://schemas.microsoft.com/office/drawing/2014/main" id="{803F9AA8-7C46-4D87-833D-0A604D14B1F5}"/>
                    </a:ext>
                  </a:extLst>
                </p:cNvPr>
                <p:cNvCxnSpPr/>
                <p:nvPr/>
              </p:nvCxnSpPr>
              <p:spPr>
                <a:xfrm>
                  <a:off x="913722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A67A622-01B8-4765-95A8-5E7AFD24189F}"/>
                    </a:ext>
                  </a:extLst>
                </p:cNvPr>
                <p:cNvCxnSpPr>
                  <a:cxnSpLocks/>
                </p:cNvCxnSpPr>
                <p:nvPr/>
              </p:nvCxnSpPr>
              <p:spPr>
                <a:xfrm rot="10800000">
                  <a:off x="9411547" y="5357707"/>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1826419-9BD4-40A6-9DBB-043F4C5F58B0}"/>
                  </a:ext>
                </a:extLst>
              </p:cNvPr>
              <p:cNvGrpSpPr/>
              <p:nvPr/>
            </p:nvGrpSpPr>
            <p:grpSpPr>
              <a:xfrm>
                <a:off x="8465332" y="5300553"/>
                <a:ext cx="0" cy="436880"/>
                <a:chOff x="9348863" y="5135745"/>
                <a:chExt cx="0" cy="436880"/>
              </a:xfrm>
            </p:grpSpPr>
            <p:cxnSp>
              <p:nvCxnSpPr>
                <p:cNvPr id="26" name="Straight Arrow Connector 25">
                  <a:extLst>
                    <a:ext uri="{FF2B5EF4-FFF2-40B4-BE49-F238E27FC236}">
                      <a16:creationId xmlns:a16="http://schemas.microsoft.com/office/drawing/2014/main" id="{7C2C240E-8828-4808-BBC4-53601A62C3C7}"/>
                    </a:ext>
                  </a:extLst>
                </p:cNvPr>
                <p:cNvCxnSpPr>
                  <a:cxnSpLocks/>
                </p:cNvCxnSpPr>
                <p:nvPr/>
              </p:nvCxnSpPr>
              <p:spPr>
                <a:xfrm rot="16200000">
                  <a:off x="9267583" y="521702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28E50F-C5AE-42E0-8C54-58D1CAE888AA}"/>
                    </a:ext>
                  </a:extLst>
                </p:cNvPr>
                <p:cNvCxnSpPr>
                  <a:cxnSpLocks/>
                </p:cNvCxnSpPr>
                <p:nvPr/>
              </p:nvCxnSpPr>
              <p:spPr>
                <a:xfrm rot="5400000">
                  <a:off x="9267583" y="5491345"/>
                  <a:ext cx="16256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sp>
        <p:nvSpPr>
          <p:cNvPr id="30" name="TextBox 29">
            <a:extLst>
              <a:ext uri="{FF2B5EF4-FFF2-40B4-BE49-F238E27FC236}">
                <a16:creationId xmlns:a16="http://schemas.microsoft.com/office/drawing/2014/main" id="{57167EA9-EEE8-475D-B33D-487E59AA4BE9}"/>
              </a:ext>
            </a:extLst>
          </p:cNvPr>
          <p:cNvSpPr txBox="1"/>
          <p:nvPr/>
        </p:nvSpPr>
        <p:spPr>
          <a:xfrm>
            <a:off x="4546238" y="3979269"/>
            <a:ext cx="1300506"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#1</a:t>
            </a:r>
          </a:p>
        </p:txBody>
      </p:sp>
      <p:sp>
        <p:nvSpPr>
          <p:cNvPr id="31" name="TextBox 30">
            <a:extLst>
              <a:ext uri="{FF2B5EF4-FFF2-40B4-BE49-F238E27FC236}">
                <a16:creationId xmlns:a16="http://schemas.microsoft.com/office/drawing/2014/main" id="{91D7536A-D0BA-4661-952F-F379023E2A3F}"/>
              </a:ext>
            </a:extLst>
          </p:cNvPr>
          <p:cNvSpPr txBox="1"/>
          <p:nvPr/>
        </p:nvSpPr>
        <p:spPr>
          <a:xfrm>
            <a:off x="6375400" y="3978415"/>
            <a:ext cx="1296157"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#2</a:t>
            </a:r>
          </a:p>
        </p:txBody>
      </p:sp>
      <p:sp>
        <p:nvSpPr>
          <p:cNvPr id="32" name="TextBox 31">
            <a:extLst>
              <a:ext uri="{FF2B5EF4-FFF2-40B4-BE49-F238E27FC236}">
                <a16:creationId xmlns:a16="http://schemas.microsoft.com/office/drawing/2014/main" id="{C3169CAF-3E71-4A9B-9807-51749C90230E}"/>
              </a:ext>
            </a:extLst>
          </p:cNvPr>
          <p:cNvSpPr txBox="1"/>
          <p:nvPr/>
        </p:nvSpPr>
        <p:spPr>
          <a:xfrm>
            <a:off x="4547077" y="5110013"/>
            <a:ext cx="1320780"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SQL instance #3</a:t>
            </a:r>
          </a:p>
        </p:txBody>
      </p:sp>
      <p:sp>
        <p:nvSpPr>
          <p:cNvPr id="33" name="Rectangle 32">
            <a:extLst>
              <a:ext uri="{FF2B5EF4-FFF2-40B4-BE49-F238E27FC236}">
                <a16:creationId xmlns:a16="http://schemas.microsoft.com/office/drawing/2014/main" id="{3CAFD347-9D60-4478-A062-4352B8614ABE}"/>
              </a:ext>
            </a:extLst>
          </p:cNvPr>
          <p:cNvSpPr/>
          <p:nvPr/>
        </p:nvSpPr>
        <p:spPr bwMode="auto">
          <a:xfrm>
            <a:off x="4499964" y="3199963"/>
            <a:ext cx="3377279" cy="2331465"/>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8285FDE-F2F2-465F-A1EA-99F6C34F020F}"/>
              </a:ext>
            </a:extLst>
          </p:cNvPr>
          <p:cNvSpPr/>
          <p:nvPr/>
        </p:nvSpPr>
        <p:spPr bwMode="auto">
          <a:xfrm>
            <a:off x="4350429" y="3073684"/>
            <a:ext cx="3697345" cy="2883988"/>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4975184-6999-4178-8C05-3B31F26F4193}"/>
              </a:ext>
            </a:extLst>
          </p:cNvPr>
          <p:cNvSpPr/>
          <p:nvPr/>
        </p:nvSpPr>
        <p:spPr bwMode="auto">
          <a:xfrm>
            <a:off x="4350429" y="1377669"/>
            <a:ext cx="3697345" cy="1152220"/>
          </a:xfrm>
          <a:prstGeom prst="rect">
            <a:avLst/>
          </a:prstGeom>
          <a:noFill/>
          <a:ln w="1270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2" name="TextBox 41">
            <a:extLst>
              <a:ext uri="{FF2B5EF4-FFF2-40B4-BE49-F238E27FC236}">
                <a16:creationId xmlns:a16="http://schemas.microsoft.com/office/drawing/2014/main" id="{EA65A77F-A540-4D79-9381-3991DADB606E}"/>
              </a:ext>
            </a:extLst>
          </p:cNvPr>
          <p:cNvSpPr txBox="1"/>
          <p:nvPr/>
        </p:nvSpPr>
        <p:spPr>
          <a:xfrm>
            <a:off x="9014453" y="2684970"/>
            <a:ext cx="1131927"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VNet-to-VNet</a:t>
            </a:r>
            <a:endPar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43" name="TextBox 42">
            <a:extLst>
              <a:ext uri="{FF2B5EF4-FFF2-40B4-BE49-F238E27FC236}">
                <a16:creationId xmlns:a16="http://schemas.microsoft.com/office/drawing/2014/main" id="{8B5C7A21-CB8E-4590-A01B-F3688B7BC375}"/>
              </a:ext>
            </a:extLst>
          </p:cNvPr>
          <p:cNvSpPr txBox="1"/>
          <p:nvPr/>
        </p:nvSpPr>
        <p:spPr>
          <a:xfrm>
            <a:off x="4843081" y="2082092"/>
            <a:ext cx="1036364"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Web app</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p>
        </p:txBody>
      </p:sp>
      <p:sp>
        <p:nvSpPr>
          <p:cNvPr id="46" name="TextBox 45">
            <a:extLst>
              <a:ext uri="{FF2B5EF4-FFF2-40B4-BE49-F238E27FC236}">
                <a16:creationId xmlns:a16="http://schemas.microsoft.com/office/drawing/2014/main" id="{89B69C9E-D98E-4735-A8DB-6DA7704D041A}"/>
              </a:ext>
            </a:extLst>
          </p:cNvPr>
          <p:cNvSpPr txBox="1"/>
          <p:nvPr/>
        </p:nvSpPr>
        <p:spPr>
          <a:xfrm>
            <a:off x="1434919" y="5940875"/>
            <a:ext cx="108905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On-premises</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7" name="TextBox 46">
            <a:extLst>
              <a:ext uri="{FF2B5EF4-FFF2-40B4-BE49-F238E27FC236}">
                <a16:creationId xmlns:a16="http://schemas.microsoft.com/office/drawing/2014/main" id="{83B1AC9F-2A19-4A90-B60A-E81810056B64}"/>
              </a:ext>
            </a:extLst>
          </p:cNvPr>
          <p:cNvSpPr txBox="1"/>
          <p:nvPr/>
        </p:nvSpPr>
        <p:spPr>
          <a:xfrm>
            <a:off x="1121836" y="2751550"/>
            <a:ext cx="1654369" cy="424721"/>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VPN/Express route gateway</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52" name="TextBox 51">
            <a:extLst>
              <a:ext uri="{FF2B5EF4-FFF2-40B4-BE49-F238E27FC236}">
                <a16:creationId xmlns:a16="http://schemas.microsoft.com/office/drawing/2014/main" id="{4DFC5B26-5A09-43D7-B91B-8D6D6309037B}"/>
              </a:ext>
            </a:extLst>
          </p:cNvPr>
          <p:cNvSpPr txBox="1"/>
          <p:nvPr/>
        </p:nvSpPr>
        <p:spPr>
          <a:xfrm>
            <a:off x="6832600" y="5294991"/>
            <a:ext cx="1097595"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MI Subnet</a:t>
            </a:r>
          </a:p>
        </p:txBody>
      </p:sp>
      <p:cxnSp>
        <p:nvCxnSpPr>
          <p:cNvPr id="62" name="Straight Arrow Connector 61">
            <a:extLst>
              <a:ext uri="{FF2B5EF4-FFF2-40B4-BE49-F238E27FC236}">
                <a16:creationId xmlns:a16="http://schemas.microsoft.com/office/drawing/2014/main" id="{6BB7D711-60B6-4A9C-A892-2B801AA904F8}"/>
              </a:ext>
            </a:extLst>
          </p:cNvPr>
          <p:cNvCxnSpPr>
            <a:cxnSpLocks/>
            <a:stCxn id="20" idx="7"/>
          </p:cNvCxnSpPr>
          <p:nvPr/>
        </p:nvCxnSpPr>
        <p:spPr>
          <a:xfrm flipH="1" flipV="1">
            <a:off x="1924086" y="3840480"/>
            <a:ext cx="11993" cy="1463534"/>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7EADFF-D830-43B7-8A39-1B59313173C4}"/>
              </a:ext>
            </a:extLst>
          </p:cNvPr>
          <p:cNvCxnSpPr>
            <a:cxnSpLocks/>
            <a:stCxn id="22" idx="3"/>
          </p:cNvCxnSpPr>
          <p:nvPr/>
        </p:nvCxnSpPr>
        <p:spPr>
          <a:xfrm>
            <a:off x="2197525" y="3496928"/>
            <a:ext cx="1993475" cy="652"/>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55519038-47A9-4507-8D43-A6945022E6ED}"/>
              </a:ext>
            </a:extLst>
          </p:cNvPr>
          <p:cNvGrpSpPr/>
          <p:nvPr/>
        </p:nvGrpSpPr>
        <p:grpSpPr>
          <a:xfrm>
            <a:off x="6827882" y="3355766"/>
            <a:ext cx="577872" cy="595543"/>
            <a:chOff x="4064268" y="5053939"/>
            <a:chExt cx="1474485" cy="1595066"/>
          </a:xfrm>
          <a:solidFill>
            <a:schemeClr val="bg1"/>
          </a:solidFill>
        </p:grpSpPr>
        <p:sp>
          <p:nvSpPr>
            <p:cNvPr id="69" name="Cylinder 68">
              <a:extLst>
                <a:ext uri="{FF2B5EF4-FFF2-40B4-BE49-F238E27FC236}">
                  <a16:creationId xmlns:a16="http://schemas.microsoft.com/office/drawing/2014/main" id="{ABF47758-98B8-4267-88A1-4C6FA31D9172}"/>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Freeform 146">
              <a:extLst>
                <a:ext uri="{FF2B5EF4-FFF2-40B4-BE49-F238E27FC236}">
                  <a16:creationId xmlns:a16="http://schemas.microsoft.com/office/drawing/2014/main" id="{B2801D34-36A4-425E-A405-495E56F4F351}"/>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71" name="Group 70">
            <a:extLst>
              <a:ext uri="{FF2B5EF4-FFF2-40B4-BE49-F238E27FC236}">
                <a16:creationId xmlns:a16="http://schemas.microsoft.com/office/drawing/2014/main" id="{9A5F29A3-0F75-49A9-864F-74B839ED50BD}"/>
              </a:ext>
            </a:extLst>
          </p:cNvPr>
          <p:cNvGrpSpPr/>
          <p:nvPr/>
        </p:nvGrpSpPr>
        <p:grpSpPr>
          <a:xfrm>
            <a:off x="4991940" y="4484793"/>
            <a:ext cx="577872" cy="595543"/>
            <a:chOff x="4064268" y="5053939"/>
            <a:chExt cx="1474485" cy="1595066"/>
          </a:xfrm>
          <a:solidFill>
            <a:schemeClr val="bg1"/>
          </a:solidFill>
        </p:grpSpPr>
        <p:sp>
          <p:nvSpPr>
            <p:cNvPr id="72" name="Cylinder 71">
              <a:extLst>
                <a:ext uri="{FF2B5EF4-FFF2-40B4-BE49-F238E27FC236}">
                  <a16:creationId xmlns:a16="http://schemas.microsoft.com/office/drawing/2014/main" id="{0E388AB2-24ED-400C-8C72-1BF0DD6883D9}"/>
                </a:ext>
              </a:extLst>
            </p:cNvPr>
            <p:cNvSpPr/>
            <p:nvPr/>
          </p:nvSpPr>
          <p:spPr bwMode="auto">
            <a:xfrm>
              <a:off x="4064268" y="5053939"/>
              <a:ext cx="1043831" cy="137134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46">
              <a:extLst>
                <a:ext uri="{FF2B5EF4-FFF2-40B4-BE49-F238E27FC236}">
                  <a16:creationId xmlns:a16="http://schemas.microsoft.com/office/drawing/2014/main" id="{7B83D61B-EE65-4500-85D7-E986EB4048C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18321AC4-3194-4549-BE12-582E53B3C466}"/>
              </a:ext>
            </a:extLst>
          </p:cNvPr>
          <p:cNvGrpSpPr/>
          <p:nvPr/>
        </p:nvGrpSpPr>
        <p:grpSpPr>
          <a:xfrm>
            <a:off x="1316262" y="5141814"/>
            <a:ext cx="1133505" cy="687735"/>
            <a:chOff x="1221042" y="4935519"/>
            <a:chExt cx="1187769" cy="736056"/>
          </a:xfrm>
          <a:solidFill>
            <a:schemeClr val="bg1"/>
          </a:solidFill>
        </p:grpSpPr>
        <p:sp>
          <p:nvSpPr>
            <p:cNvPr id="20" name="building_7">
              <a:extLst>
                <a:ext uri="{FF2B5EF4-FFF2-40B4-BE49-F238E27FC236}">
                  <a16:creationId xmlns:a16="http://schemas.microsoft.com/office/drawing/2014/main" id="{132379CC-7593-4061-8588-28F70F2A4C59}"/>
                </a:ext>
              </a:extLst>
            </p:cNvPr>
            <p:cNvSpPr>
              <a:spLocks noChangeAspect="1" noEditPoints="1"/>
            </p:cNvSpPr>
            <p:nvPr/>
          </p:nvSpPr>
          <p:spPr bwMode="auto">
            <a:xfrm>
              <a:off x="1221042" y="4935519"/>
              <a:ext cx="691392" cy="721322"/>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grpFill/>
            <a:ln w="1270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Cylinder 83">
              <a:extLst>
                <a:ext uri="{FF2B5EF4-FFF2-40B4-BE49-F238E27FC236}">
                  <a16:creationId xmlns:a16="http://schemas.microsoft.com/office/drawing/2014/main" id="{E85BFF54-5D8F-46CC-BAE5-44056F6BE695}"/>
                </a:ext>
              </a:extLst>
            </p:cNvPr>
            <p:cNvSpPr/>
            <p:nvPr/>
          </p:nvSpPr>
          <p:spPr bwMode="auto">
            <a:xfrm>
              <a:off x="1980134" y="5123586"/>
              <a:ext cx="428677" cy="547989"/>
            </a:xfrm>
            <a:prstGeom prst="can">
              <a:avLst>
                <a:gd name="adj" fmla="val 39530"/>
              </a:avLst>
            </a:pr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0" name="TextBox 89">
            <a:extLst>
              <a:ext uri="{FF2B5EF4-FFF2-40B4-BE49-F238E27FC236}">
                <a16:creationId xmlns:a16="http://schemas.microsoft.com/office/drawing/2014/main" id="{90B5DE64-19E6-4FD4-B090-DE903DBB363F}"/>
              </a:ext>
            </a:extLst>
          </p:cNvPr>
          <p:cNvSpPr txBox="1"/>
          <p:nvPr/>
        </p:nvSpPr>
        <p:spPr>
          <a:xfrm>
            <a:off x="7413186" y="5730288"/>
            <a:ext cx="656864" cy="25852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1</a:t>
            </a:r>
          </a:p>
        </p:txBody>
      </p:sp>
      <p:sp>
        <p:nvSpPr>
          <p:cNvPr id="94" name="TextBox 93">
            <a:extLst>
              <a:ext uri="{FF2B5EF4-FFF2-40B4-BE49-F238E27FC236}">
                <a16:creationId xmlns:a16="http://schemas.microsoft.com/office/drawing/2014/main" id="{B065C366-7250-4F46-9078-722E8288E96C}"/>
              </a:ext>
            </a:extLst>
          </p:cNvPr>
          <p:cNvSpPr txBox="1"/>
          <p:nvPr/>
        </p:nvSpPr>
        <p:spPr>
          <a:xfrm>
            <a:off x="7239000" y="2295466"/>
            <a:ext cx="731954"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VNet 2</a:t>
            </a:r>
          </a:p>
        </p:txBody>
      </p:sp>
      <p:pic>
        <p:nvPicPr>
          <p:cNvPr id="18" name="Picture 17">
            <a:extLst>
              <a:ext uri="{FF2B5EF4-FFF2-40B4-BE49-F238E27FC236}">
                <a16:creationId xmlns:a16="http://schemas.microsoft.com/office/drawing/2014/main" id="{AC89113B-B86E-4626-9978-9B216E9625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2859" y="1549203"/>
            <a:ext cx="472592" cy="480720"/>
          </a:xfrm>
          <a:prstGeom prst="rect">
            <a:avLst/>
          </a:prstGeom>
        </p:spPr>
      </p:pic>
      <p:pic>
        <p:nvPicPr>
          <p:cNvPr id="36" name="Picture 35">
            <a:extLst>
              <a:ext uri="{FF2B5EF4-FFF2-40B4-BE49-F238E27FC236}">
                <a16:creationId xmlns:a16="http://schemas.microsoft.com/office/drawing/2014/main" id="{8B295A8B-2ACF-4A76-8C7C-8E164E93907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4332" y="1561055"/>
            <a:ext cx="452500" cy="460282"/>
          </a:xfrm>
          <a:prstGeom prst="rect">
            <a:avLst/>
          </a:prstGeom>
        </p:spPr>
      </p:pic>
      <p:sp>
        <p:nvSpPr>
          <p:cNvPr id="67" name="TextBox 66">
            <a:extLst>
              <a:ext uri="{FF2B5EF4-FFF2-40B4-BE49-F238E27FC236}">
                <a16:creationId xmlns:a16="http://schemas.microsoft.com/office/drawing/2014/main" id="{CC3548AD-343A-47CF-97F6-404BCB870693}"/>
              </a:ext>
            </a:extLst>
          </p:cNvPr>
          <p:cNvSpPr txBox="1"/>
          <p:nvPr/>
        </p:nvSpPr>
        <p:spPr>
          <a:xfrm>
            <a:off x="6002168" y="2078141"/>
            <a:ext cx="1135166" cy="4247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IaaS hosted app</a:t>
            </a:r>
            <a:endPar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endParaRPr>
          </a:p>
        </p:txBody>
      </p:sp>
      <p:sp>
        <p:nvSpPr>
          <p:cNvPr id="49" name="TextBox 48">
            <a:extLst>
              <a:ext uri="{FF2B5EF4-FFF2-40B4-BE49-F238E27FC236}">
                <a16:creationId xmlns:a16="http://schemas.microsoft.com/office/drawing/2014/main" id="{22CD98A6-D7DA-4A9A-BF38-4DD3819919BF}"/>
              </a:ext>
            </a:extLst>
          </p:cNvPr>
          <p:cNvSpPr txBox="1"/>
          <p:nvPr/>
        </p:nvSpPr>
        <p:spPr>
          <a:xfrm>
            <a:off x="8799576" y="3786370"/>
            <a:ext cx="1447752"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Network isolation</a:t>
            </a:r>
            <a:br>
              <a:rPr kumimoji="0" lang="en-US" sz="1200" b="0" i="0" u="none" strike="noStrike" kern="0" cap="none" spc="0" normalizeH="0" baseline="0" noProof="0" dirty="0">
                <a:ln>
                  <a:solidFill>
                    <a:srgbClr val="FFFFFF">
                      <a:alpha val="0"/>
                    </a:srgbClr>
                  </a:solidFill>
                </a:ln>
                <a:solidFill>
                  <a:srgbClr val="000000"/>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(customer VNET)</a:t>
            </a:r>
          </a:p>
        </p:txBody>
      </p:sp>
      <p:sp>
        <p:nvSpPr>
          <p:cNvPr id="50" name="TextBox 49">
            <a:extLst>
              <a:ext uri="{FF2B5EF4-FFF2-40B4-BE49-F238E27FC236}">
                <a16:creationId xmlns:a16="http://schemas.microsoft.com/office/drawing/2014/main" id="{2C8F8008-656A-4BD8-824B-695282E9E9C9}"/>
              </a:ext>
            </a:extLst>
          </p:cNvPr>
          <p:cNvSpPr txBox="1"/>
          <p:nvPr/>
        </p:nvSpPr>
        <p:spPr>
          <a:xfrm>
            <a:off x="8809272" y="4517522"/>
            <a:ext cx="1650898" cy="424721"/>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t>Tenant isolation</a:t>
            </a:r>
            <a:b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n-ea"/>
                <a:cs typeface="Segoe UI Semibold" charset="0"/>
              </a:rPr>
            </a:b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Semilight" panose="020B0402040204020203" pitchFamily="34" charset="0"/>
                <a:ea typeface="+mn-ea"/>
                <a:cs typeface="Segoe UI Semilight" panose="020B0402040204020203" pitchFamily="34" charset="0"/>
              </a:rPr>
              <a:t>(virtual private cluster)</a:t>
            </a:r>
          </a:p>
        </p:txBody>
      </p:sp>
      <p:cxnSp>
        <p:nvCxnSpPr>
          <p:cNvPr id="4" name="Straight Connector 3">
            <a:extLst>
              <a:ext uri="{FF2B5EF4-FFF2-40B4-BE49-F238E27FC236}">
                <a16:creationId xmlns:a16="http://schemas.microsoft.com/office/drawing/2014/main" id="{27727C49-6EAE-4C84-880C-45F5406D4353}"/>
              </a:ext>
            </a:extLst>
          </p:cNvPr>
          <p:cNvCxnSpPr>
            <a:cxnSpLocks/>
            <a:endCxn id="50" idx="1"/>
          </p:cNvCxnSpPr>
          <p:nvPr/>
        </p:nvCxnSpPr>
        <p:spPr>
          <a:xfrm>
            <a:off x="7879625" y="4729883"/>
            <a:ext cx="929648"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9E04301-4D36-499F-A0DB-6ABAF35F21A7}"/>
              </a:ext>
            </a:extLst>
          </p:cNvPr>
          <p:cNvCxnSpPr>
            <a:cxnSpLocks/>
            <a:endCxn id="49" idx="1"/>
          </p:cNvCxnSpPr>
          <p:nvPr/>
        </p:nvCxnSpPr>
        <p:spPr>
          <a:xfrm>
            <a:off x="8047705" y="3998731"/>
            <a:ext cx="751872" cy="0"/>
          </a:xfrm>
          <a:prstGeom prst="line">
            <a:avLst/>
          </a:prstGeom>
          <a:ln>
            <a:solidFill>
              <a:srgbClr val="0070C0"/>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D3DEC4E-C1AA-41B5-B9B2-EF7CA303F20F}"/>
              </a:ext>
            </a:extLst>
          </p:cNvPr>
          <p:cNvCxnSpPr>
            <a:cxnSpLocks/>
            <a:stCxn id="67" idx="2"/>
          </p:cNvCxnSpPr>
          <p:nvPr/>
        </p:nvCxnSpPr>
        <p:spPr>
          <a:xfrm rot="16200000" flipH="1">
            <a:off x="6377080" y="2695530"/>
            <a:ext cx="830202" cy="444860"/>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A2336AEA-529C-4447-835B-DE59B40C30A9}"/>
              </a:ext>
            </a:extLst>
          </p:cNvPr>
          <p:cNvCxnSpPr>
            <a:cxnSpLocks/>
            <a:stCxn id="43" idx="2"/>
          </p:cNvCxnSpPr>
          <p:nvPr/>
        </p:nvCxnSpPr>
        <p:spPr>
          <a:xfrm rot="5400000">
            <a:off x="4853206" y="2832283"/>
            <a:ext cx="833530" cy="182585"/>
          </a:xfrm>
          <a:prstGeom prst="bentConnector3">
            <a:avLst>
              <a:gd name="adj1" fmla="val 50000"/>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Freeform: Shape 88">
            <a:extLst>
              <a:ext uri="{FF2B5EF4-FFF2-40B4-BE49-F238E27FC236}">
                <a16:creationId xmlns:a16="http://schemas.microsoft.com/office/drawing/2014/main" id="{778B7686-E1F3-4271-8B7B-4715AB5155E8}"/>
              </a:ext>
            </a:extLst>
          </p:cNvPr>
          <p:cNvSpPr/>
          <p:nvPr/>
        </p:nvSpPr>
        <p:spPr bwMode="auto">
          <a:xfrm>
            <a:off x="8108664" y="2048874"/>
            <a:ext cx="1269276" cy="1415322"/>
          </a:xfrm>
          <a:custGeom>
            <a:avLst/>
            <a:gdLst>
              <a:gd name="connsiteX0" fmla="*/ 9237 w 1330039"/>
              <a:gd name="connsiteY0" fmla="*/ 0 h 1514763"/>
              <a:gd name="connsiteX1" fmla="*/ 1330037 w 1330039"/>
              <a:gd name="connsiteY1" fmla="*/ 766618 h 1514763"/>
              <a:gd name="connsiteX2" fmla="*/ 0 w 1330039"/>
              <a:gd name="connsiteY2" fmla="*/ 1514763 h 1514763"/>
            </a:gdLst>
            <a:ahLst/>
            <a:cxnLst>
              <a:cxn ang="0">
                <a:pos x="connsiteX0" y="connsiteY0"/>
              </a:cxn>
              <a:cxn ang="0">
                <a:pos x="connsiteX1" y="connsiteY1"/>
              </a:cxn>
              <a:cxn ang="0">
                <a:pos x="connsiteX2" y="connsiteY2"/>
              </a:cxn>
            </a:cxnLst>
            <a:rect l="l" t="t" r="r" b="b"/>
            <a:pathLst>
              <a:path w="1330039" h="1514763">
                <a:moveTo>
                  <a:pt x="9237" y="0"/>
                </a:moveTo>
                <a:cubicBezTo>
                  <a:pt x="670406" y="257079"/>
                  <a:pt x="1331576" y="514158"/>
                  <a:pt x="1330037" y="766618"/>
                </a:cubicBezTo>
                <a:cubicBezTo>
                  <a:pt x="1328498" y="1019078"/>
                  <a:pt x="132388" y="1411624"/>
                  <a:pt x="0" y="1514763"/>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2407064E-98A1-42BF-9BF3-EDB80D82BD2D}"/>
              </a:ext>
            </a:extLst>
          </p:cNvPr>
          <p:cNvSpPr/>
          <p:nvPr/>
        </p:nvSpPr>
        <p:spPr bwMode="auto">
          <a:xfrm>
            <a:off x="8092679" y="2030246"/>
            <a:ext cx="934327" cy="1544772"/>
          </a:xfrm>
          <a:custGeom>
            <a:avLst/>
            <a:gdLst>
              <a:gd name="connsiteX0" fmla="*/ 0 w 979056"/>
              <a:gd name="connsiteY0" fmla="*/ 0 h 1653309"/>
              <a:gd name="connsiteX1" fmla="*/ 979055 w 979056"/>
              <a:gd name="connsiteY1" fmla="*/ 886691 h 1653309"/>
              <a:gd name="connsiteX2" fmla="*/ 9237 w 979056"/>
              <a:gd name="connsiteY2" fmla="*/ 1653309 h 1653309"/>
              <a:gd name="connsiteX3" fmla="*/ 9237 w 979056"/>
              <a:gd name="connsiteY3" fmla="*/ 1653309 h 1653309"/>
              <a:gd name="connsiteX4" fmla="*/ 9237 w 979056"/>
              <a:gd name="connsiteY4" fmla="*/ 1653309 h 1653309"/>
              <a:gd name="connsiteX5" fmla="*/ 9237 w 979056"/>
              <a:gd name="connsiteY5" fmla="*/ 1653309 h 1653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056" h="1653309">
                <a:moveTo>
                  <a:pt x="0" y="0"/>
                </a:moveTo>
                <a:cubicBezTo>
                  <a:pt x="488758" y="305570"/>
                  <a:pt x="977516" y="611140"/>
                  <a:pt x="979055" y="886691"/>
                </a:cubicBezTo>
                <a:cubicBezTo>
                  <a:pt x="980595" y="1162243"/>
                  <a:pt x="9237" y="1653309"/>
                  <a:pt x="9237" y="1653309"/>
                </a:cubicBezTo>
                <a:lnTo>
                  <a:pt x="9237" y="1653309"/>
                </a:lnTo>
                <a:lnTo>
                  <a:pt x="9237" y="1653309"/>
                </a:lnTo>
                <a:lnTo>
                  <a:pt x="9237" y="1653309"/>
                </a:lnTo>
              </a:path>
            </a:pathLst>
          </a:custGeom>
          <a:noFill/>
          <a:ln>
            <a:solidFill>
              <a:srgbClr val="0070C0"/>
            </a:solidFill>
            <a:prstDash val="sysDash"/>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Rectangle 95">
            <a:extLst>
              <a:ext uri="{FF2B5EF4-FFF2-40B4-BE49-F238E27FC236}">
                <a16:creationId xmlns:a16="http://schemas.microsoft.com/office/drawing/2014/main" id="{D15AFDE5-6583-4ABD-90B6-D6E7C0185958}"/>
              </a:ext>
            </a:extLst>
          </p:cNvPr>
          <p:cNvSpPr/>
          <p:nvPr/>
        </p:nvSpPr>
        <p:spPr bwMode="auto">
          <a:xfrm>
            <a:off x="4352335" y="1377670"/>
            <a:ext cx="3697345" cy="4580002"/>
          </a:xfrm>
          <a:prstGeom prst="rect">
            <a:avLst/>
          </a:prstGeom>
          <a:noFill/>
          <a:ln w="1270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4B952CE-0EBC-4AD5-9003-B8E54EB478BC}"/>
              </a:ext>
            </a:extLst>
          </p:cNvPr>
          <p:cNvSpPr/>
          <p:nvPr/>
        </p:nvSpPr>
        <p:spPr bwMode="auto">
          <a:xfrm>
            <a:off x="4498058" y="1502298"/>
            <a:ext cx="3377279" cy="1036969"/>
          </a:xfrm>
          <a:prstGeom prst="rect">
            <a:avLst/>
          </a:prstGeom>
          <a:noFill/>
          <a:ln w="12700">
            <a:solidFill>
              <a:srgbClr val="0070C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08" name="Connector: Elbow 107">
            <a:extLst>
              <a:ext uri="{FF2B5EF4-FFF2-40B4-BE49-F238E27FC236}">
                <a16:creationId xmlns:a16="http://schemas.microsoft.com/office/drawing/2014/main" id="{26EBDBA3-AA81-4884-96E1-B3383EFABF78}"/>
              </a:ext>
            </a:extLst>
          </p:cNvPr>
          <p:cNvCxnSpPr>
            <a:cxnSpLocks/>
            <a:endCxn id="69" idx="4"/>
          </p:cNvCxnSpPr>
          <p:nvPr/>
        </p:nvCxnSpPr>
        <p:spPr>
          <a:xfrm rot="5400000">
            <a:off x="8057702" y="2211434"/>
            <a:ext cx="579614" cy="2221066"/>
          </a:xfrm>
          <a:prstGeom prst="bentConnector2">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0" name="Picture 109">
            <a:extLst>
              <a:ext uri="{FF2B5EF4-FFF2-40B4-BE49-F238E27FC236}">
                <a16:creationId xmlns:a16="http://schemas.microsoft.com/office/drawing/2014/main" id="{043FDA50-3DF2-49B8-9CC5-D48E94DC0B2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26011" y="3411503"/>
            <a:ext cx="291271" cy="296282"/>
          </a:xfrm>
          <a:prstGeom prst="rect">
            <a:avLst/>
          </a:prstGeom>
        </p:spPr>
      </p:pic>
      <p:sp>
        <p:nvSpPr>
          <p:cNvPr id="111" name="Rectangle 110">
            <a:extLst>
              <a:ext uri="{FF2B5EF4-FFF2-40B4-BE49-F238E27FC236}">
                <a16:creationId xmlns:a16="http://schemas.microsoft.com/office/drawing/2014/main" id="{67D8570F-7DC6-4BD1-BCC8-23D2AE3E5B2A}"/>
              </a:ext>
            </a:extLst>
          </p:cNvPr>
          <p:cNvSpPr/>
          <p:nvPr/>
        </p:nvSpPr>
        <p:spPr>
          <a:xfrm>
            <a:off x="8108612" y="3357864"/>
            <a:ext cx="808025" cy="46166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solidFill>
                    <a:srgbClr val="FFFFFF">
                      <a:alpha val="0"/>
                    </a:srgbClr>
                  </a:solidFill>
                </a:ln>
                <a:solidFill>
                  <a:srgbClr val="0078D7"/>
                </a:solidFill>
                <a:effectLst/>
                <a:uLnTx/>
                <a:uFillTx/>
                <a:latin typeface="Segoe UI"/>
                <a:ea typeface="+mn-ea"/>
                <a:cs typeface="Segoe UI Semibold" charset="0"/>
              </a:rPr>
              <a:t>public IP*</a:t>
            </a:r>
            <a:endParaRPr kumimoji="0" lang="en-US" sz="1200"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descr="A group of fireworks in the night sky&#10;&#10;Description automatically generated">
            <a:extLst>
              <a:ext uri="{FF2B5EF4-FFF2-40B4-BE49-F238E27FC236}">
                <a16:creationId xmlns:a16="http://schemas.microsoft.com/office/drawing/2014/main" id="{132EF7A9-FFEB-4AD8-BEA4-13162A5B176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11534" y="2559845"/>
            <a:ext cx="640792" cy="479657"/>
          </a:xfrm>
          <a:prstGeom prst="rect">
            <a:avLst/>
          </a:prstGeom>
        </p:spPr>
      </p:pic>
    </p:spTree>
    <p:extLst>
      <p:ext uri="{BB962C8B-B14F-4D97-AF65-F5344CB8AC3E}">
        <p14:creationId xmlns:p14="http://schemas.microsoft.com/office/powerpoint/2010/main" val="20919220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wipe(down)">
                                      <p:cBhvr>
                                        <p:cTn id="10" dur="500"/>
                                        <p:tgtEl>
                                          <p:spTgt spid="9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down)">
                                      <p:cBhvr>
                                        <p:cTn id="13" dur="500"/>
                                        <p:tgtEl>
                                          <p:spTgt spid="49"/>
                                        </p:tgtEl>
                                      </p:cBhvr>
                                    </p:animEffect>
                                  </p:childTnLst>
                                </p:cTn>
                              </p:par>
                              <p:par>
                                <p:cTn id="14" presetID="22" presetClass="entr" presetSubtype="4"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wipe(down)">
                                      <p:cBhvr>
                                        <p:cTn id="16" dur="500"/>
                                        <p:tgtEl>
                                          <p:spTgt spid="5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wipe(down)">
                                      <p:cBhvr>
                                        <p:cTn id="19" dur="500"/>
                                        <p:tgtEl>
                                          <p:spTgt spid="5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1"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500"/>
                                        <p:tgtEl>
                                          <p:spTgt spid="35"/>
                                        </p:tgtEl>
                                      </p:cBhvr>
                                    </p:animEffect>
                                  </p:childTnLst>
                                </p:cTn>
                              </p:par>
                              <p:par>
                                <p:cTn id="25" presetID="22" presetClass="entr" presetSubtype="1"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up)">
                                      <p:cBhvr>
                                        <p:cTn id="27" dur="500"/>
                                        <p:tgtEl>
                                          <p:spTgt spid="36"/>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wipe(up)">
                                      <p:cBhvr>
                                        <p:cTn id="30" dur="500"/>
                                        <p:tgtEl>
                                          <p:spTgt spid="43"/>
                                        </p:tgtEl>
                                      </p:cBhvr>
                                    </p:animEffect>
                                  </p:childTnLst>
                                </p:cTn>
                              </p:par>
                              <p:par>
                                <p:cTn id="31" presetID="22" presetClass="entr" presetSubtype="1"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up)">
                                      <p:cBhvr>
                                        <p:cTn id="33" dur="500"/>
                                        <p:tgtEl>
                                          <p:spTgt spid="1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wipe(up)">
                                      <p:cBhvr>
                                        <p:cTn id="36" dur="500"/>
                                        <p:tgtEl>
                                          <p:spTgt spid="67"/>
                                        </p:tgtEl>
                                      </p:cBhvr>
                                    </p:animEffect>
                                  </p:childTnLst>
                                </p:cTn>
                              </p:par>
                              <p:par>
                                <p:cTn id="37" presetID="22" presetClass="entr" presetSubtype="1"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wipe(up)">
                                      <p:cBhvr>
                                        <p:cTn id="39" dur="500"/>
                                        <p:tgtEl>
                                          <p:spTgt spid="59"/>
                                        </p:tgtEl>
                                      </p:cBhvr>
                                    </p:animEffect>
                                  </p:childTnLst>
                                </p:cTn>
                              </p:par>
                              <p:par>
                                <p:cTn id="40" presetID="22" presetClass="entr" presetSubtype="1"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up)">
                                      <p:cBhvr>
                                        <p:cTn id="42" dur="500"/>
                                        <p:tgtEl>
                                          <p:spTgt spid="54"/>
                                        </p:tgtEl>
                                      </p:cBhvr>
                                    </p:animEffect>
                                  </p:childTnLst>
                                </p:cTn>
                              </p:par>
                              <p:par>
                                <p:cTn id="43" presetID="22" presetClass="entr" presetSubtype="1" fill="hold" grpId="1" nodeType="withEffect">
                                  <p:stCondLst>
                                    <p:cond delay="0"/>
                                  </p:stCondLst>
                                  <p:childTnLst>
                                    <p:set>
                                      <p:cBhvr>
                                        <p:cTn id="44" dur="1" fill="hold">
                                          <p:stCondLst>
                                            <p:cond delay="0"/>
                                          </p:stCondLst>
                                        </p:cTn>
                                        <p:tgtEl>
                                          <p:spTgt spid="94"/>
                                        </p:tgtEl>
                                        <p:attrNameLst>
                                          <p:attrName>style.visibility</p:attrName>
                                        </p:attrNameLst>
                                      </p:cBhvr>
                                      <p:to>
                                        <p:strVal val="visible"/>
                                      </p:to>
                                    </p:set>
                                    <p:animEffect transition="in" filter="wipe(up)">
                                      <p:cBhvr>
                                        <p:cTn id="45" dur="500"/>
                                        <p:tgtEl>
                                          <p:spTgt spid="94"/>
                                        </p:tgtEl>
                                      </p:cBhvr>
                                    </p:animEffect>
                                  </p:childTnLst>
                                </p:cTn>
                              </p:par>
                              <p:par>
                                <p:cTn id="46" presetID="22" presetClass="entr" presetSubtype="1" fill="hold" grpId="1" nodeType="with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up)">
                                      <p:cBhvr>
                                        <p:cTn id="48" dur="500"/>
                                        <p:tgtEl>
                                          <p:spTgt spid="93"/>
                                        </p:tgtEl>
                                      </p:cBhvr>
                                    </p:animEffect>
                                  </p:childTnLst>
                                </p:cTn>
                              </p:par>
                              <p:par>
                                <p:cTn id="49" presetID="22" presetClass="entr" presetSubtype="1" fill="hold" grpId="1"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up)">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xit" presetSubtype="0" fill="hold" grpId="0" nodeType="clickEffect">
                                  <p:stCondLst>
                                    <p:cond delay="0"/>
                                  </p:stCondLst>
                                  <p:childTnLst>
                                    <p:set>
                                      <p:cBhvr>
                                        <p:cTn id="55" dur="1" fill="hold">
                                          <p:stCondLst>
                                            <p:cond delay="0"/>
                                          </p:stCondLst>
                                        </p:cTn>
                                        <p:tgtEl>
                                          <p:spTgt spid="35"/>
                                        </p:tgtEl>
                                        <p:attrNameLst>
                                          <p:attrName>style.visibility</p:attrName>
                                        </p:attrNameLst>
                                      </p:cBhvr>
                                      <p:to>
                                        <p:strVal val="hidden"/>
                                      </p:to>
                                    </p:set>
                                  </p:childTnLst>
                                </p:cTn>
                              </p:par>
                              <p:par>
                                <p:cTn id="56" presetID="22" presetClass="entr" presetSubtype="1" fill="hold" grpId="0" nodeType="withEffect">
                                  <p:stCondLst>
                                    <p:cond delay="0"/>
                                  </p:stCondLst>
                                  <p:childTnLst>
                                    <p:set>
                                      <p:cBhvr>
                                        <p:cTn id="57" dur="1" fill="hold">
                                          <p:stCondLst>
                                            <p:cond delay="0"/>
                                          </p:stCondLst>
                                        </p:cTn>
                                        <p:tgtEl>
                                          <p:spTgt spid="96"/>
                                        </p:tgtEl>
                                        <p:attrNameLst>
                                          <p:attrName>style.visibility</p:attrName>
                                        </p:attrNameLst>
                                      </p:cBhvr>
                                      <p:to>
                                        <p:strVal val="visible"/>
                                      </p:to>
                                    </p:set>
                                    <p:animEffect transition="in" filter="wipe(up)">
                                      <p:cBhvr>
                                        <p:cTn id="58" dur="500"/>
                                        <p:tgtEl>
                                          <p:spTgt spid="96"/>
                                        </p:tgtEl>
                                      </p:cBhvr>
                                    </p:animEffect>
                                  </p:childTnLst>
                                </p:cTn>
                              </p:par>
                              <p:par>
                                <p:cTn id="59" presetID="1" presetClass="exit"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par>
                                <p:cTn id="63" presetID="1" presetClass="exit"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hidden"/>
                                      </p:to>
                                    </p:set>
                                  </p:childTnLst>
                                </p:cTn>
                              </p:par>
                              <p:par>
                                <p:cTn id="65" presetID="22" presetClass="entr" presetSubtype="1"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wipe(up)">
                                      <p:cBhvr>
                                        <p:cTn id="67" dur="500"/>
                                        <p:tgtEl>
                                          <p:spTgt spid="97"/>
                                        </p:tgtEl>
                                      </p:cBhvr>
                                    </p:animEffect>
                                  </p:childTnLst>
                                </p:cTn>
                              </p:par>
                              <p:par>
                                <p:cTn id="68" presetID="10" presetClass="exit" presetSubtype="0" fill="hold" grpId="0" nodeType="withEffect">
                                  <p:stCondLst>
                                    <p:cond delay="0"/>
                                  </p:stCondLst>
                                  <p:childTnLst>
                                    <p:animEffect transition="out" filter="fade">
                                      <p:cBhvr>
                                        <p:cTn id="69" dur="500"/>
                                        <p:tgtEl>
                                          <p:spTgt spid="93"/>
                                        </p:tgtEl>
                                      </p:cBhvr>
                                    </p:animEffect>
                                    <p:set>
                                      <p:cBhvr>
                                        <p:cTn id="70" dur="1" fill="hold">
                                          <p:stCondLst>
                                            <p:cond delay="499"/>
                                          </p:stCondLst>
                                        </p:cTn>
                                        <p:tgtEl>
                                          <p:spTgt spid="93"/>
                                        </p:tgtEl>
                                        <p:attrNameLst>
                                          <p:attrName>style.visibility</p:attrName>
                                        </p:attrNameLst>
                                      </p:cBhvr>
                                      <p:to>
                                        <p:strVal val="hidden"/>
                                      </p:to>
                                    </p:set>
                                  </p:childTnLst>
                                </p:cTn>
                              </p:par>
                              <p:par>
                                <p:cTn id="71" presetID="10" presetClass="exit" presetSubtype="0" fill="hold" grpId="0" nodeType="withEffect">
                                  <p:stCondLst>
                                    <p:cond delay="0"/>
                                  </p:stCondLst>
                                  <p:childTnLst>
                                    <p:animEffect transition="out" filter="fade">
                                      <p:cBhvr>
                                        <p:cTn id="72" dur="500"/>
                                        <p:tgtEl>
                                          <p:spTgt spid="42"/>
                                        </p:tgtEl>
                                      </p:cBhvr>
                                    </p:animEffect>
                                    <p:set>
                                      <p:cBhvr>
                                        <p:cTn id="73" dur="1" fill="hold">
                                          <p:stCondLst>
                                            <p:cond delay="499"/>
                                          </p:stCondLst>
                                        </p:cTn>
                                        <p:tgtEl>
                                          <p:spTgt spid="42"/>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fade">
                                      <p:cBhvr>
                                        <p:cTn id="78" dur="500"/>
                                        <p:tgtEl>
                                          <p:spTgt spid="2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Effect transition="in" filter="fade">
                                      <p:cBhvr>
                                        <p:cTn id="87" dur="500"/>
                                        <p:tgtEl>
                                          <p:spTgt spid="62"/>
                                        </p:tgtEl>
                                      </p:cBhvr>
                                    </p:animEffect>
                                  </p:childTnLst>
                                </p:cTn>
                              </p:par>
                              <p:par>
                                <p:cTn id="88" presetID="10" presetClass="entr" presetSubtype="0" fill="hold" nodeType="with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nodeType="withEffect">
                                  <p:stCondLst>
                                    <p:cond delay="0"/>
                                  </p:stCondLst>
                                  <p:childTnLst>
                                    <p:set>
                                      <p:cBhvr>
                                        <p:cTn id="92" dur="1" fill="hold">
                                          <p:stCondLst>
                                            <p:cond delay="0"/>
                                          </p:stCondLst>
                                        </p:cTn>
                                        <p:tgtEl>
                                          <p:spTgt spid="86"/>
                                        </p:tgtEl>
                                        <p:attrNameLst>
                                          <p:attrName>style.visibility</p:attrName>
                                        </p:attrNameLst>
                                      </p:cBhvr>
                                      <p:to>
                                        <p:strVal val="visible"/>
                                      </p:to>
                                    </p:set>
                                    <p:animEffect transition="in" filter="fade">
                                      <p:cBhvr>
                                        <p:cTn id="93" dur="500"/>
                                        <p:tgtEl>
                                          <p:spTgt spid="86"/>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7"/>
                                        </p:tgtEl>
                                        <p:attrNameLst>
                                          <p:attrName>style.visibility</p:attrName>
                                        </p:attrNameLst>
                                      </p:cBhvr>
                                      <p:to>
                                        <p:strVal val="visible"/>
                                      </p:to>
                                    </p:set>
                                    <p:animEffect transition="in" filter="wipe(right)">
                                      <p:cBhvr>
                                        <p:cTn id="98" dur="500"/>
                                        <p:tgtEl>
                                          <p:spTgt spid="7"/>
                                        </p:tgtEl>
                                      </p:cBhvr>
                                    </p:animEffect>
                                  </p:childTnLst>
                                </p:cTn>
                              </p:par>
                              <p:par>
                                <p:cTn id="99" presetID="22" presetClass="entr" presetSubtype="2" fill="hold" nodeType="withEffect">
                                  <p:stCondLst>
                                    <p:cond delay="0"/>
                                  </p:stCondLst>
                                  <p:childTnLst>
                                    <p:set>
                                      <p:cBhvr>
                                        <p:cTn id="100" dur="1" fill="hold">
                                          <p:stCondLst>
                                            <p:cond delay="0"/>
                                          </p:stCondLst>
                                        </p:cTn>
                                        <p:tgtEl>
                                          <p:spTgt spid="108"/>
                                        </p:tgtEl>
                                        <p:attrNameLst>
                                          <p:attrName>style.visibility</p:attrName>
                                        </p:attrNameLst>
                                      </p:cBhvr>
                                      <p:to>
                                        <p:strVal val="visible"/>
                                      </p:to>
                                    </p:set>
                                    <p:animEffect transition="in" filter="wipe(right)">
                                      <p:cBhvr>
                                        <p:cTn id="101" dur="500"/>
                                        <p:tgtEl>
                                          <p:spTgt spid="108"/>
                                        </p:tgtEl>
                                      </p:cBhvr>
                                    </p:animEffect>
                                  </p:childTnLst>
                                </p:cTn>
                              </p:par>
                              <p:par>
                                <p:cTn id="102" presetID="22" presetClass="entr" presetSubtype="2" fill="hold" nodeType="withEffect">
                                  <p:stCondLst>
                                    <p:cond delay="0"/>
                                  </p:stCondLst>
                                  <p:childTnLst>
                                    <p:set>
                                      <p:cBhvr>
                                        <p:cTn id="103" dur="1" fill="hold">
                                          <p:stCondLst>
                                            <p:cond delay="0"/>
                                          </p:stCondLst>
                                        </p:cTn>
                                        <p:tgtEl>
                                          <p:spTgt spid="110"/>
                                        </p:tgtEl>
                                        <p:attrNameLst>
                                          <p:attrName>style.visibility</p:attrName>
                                        </p:attrNameLst>
                                      </p:cBhvr>
                                      <p:to>
                                        <p:strVal val="visible"/>
                                      </p:to>
                                    </p:set>
                                    <p:animEffect transition="in" filter="wipe(right)">
                                      <p:cBhvr>
                                        <p:cTn id="104" dur="500"/>
                                        <p:tgtEl>
                                          <p:spTgt spid="110"/>
                                        </p:tgtEl>
                                      </p:cBhvr>
                                    </p:animEffect>
                                  </p:childTnLst>
                                </p:cTn>
                              </p:par>
                              <p:par>
                                <p:cTn id="105" presetID="22" presetClass="entr" presetSubtype="4" fill="hold" grpId="0" nodeType="withEffect">
                                  <p:stCondLst>
                                    <p:cond delay="0"/>
                                  </p:stCondLst>
                                  <p:childTnLst>
                                    <p:set>
                                      <p:cBhvr>
                                        <p:cTn id="106" dur="1" fill="hold">
                                          <p:stCondLst>
                                            <p:cond delay="0"/>
                                          </p:stCondLst>
                                        </p:cTn>
                                        <p:tgtEl>
                                          <p:spTgt spid="111"/>
                                        </p:tgtEl>
                                        <p:attrNameLst>
                                          <p:attrName>style.visibility</p:attrName>
                                        </p:attrNameLst>
                                      </p:cBhvr>
                                      <p:to>
                                        <p:strVal val="visible"/>
                                      </p:to>
                                    </p:set>
                                    <p:animEffect transition="in" filter="wipe(down)">
                                      <p:cBhvr>
                                        <p:cTn id="107"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34" grpId="0" animBg="1"/>
      <p:bldP spid="34" grpId="1" animBg="1"/>
      <p:bldP spid="35" grpId="0" animBg="1"/>
      <p:bldP spid="35" grpId="1" animBg="1"/>
      <p:bldP spid="42" grpId="0"/>
      <p:bldP spid="42" grpId="1"/>
      <p:bldP spid="43" grpId="0"/>
      <p:bldP spid="46" grpId="0"/>
      <p:bldP spid="47" grpId="0"/>
      <p:bldP spid="52" grpId="0"/>
      <p:bldP spid="90" grpId="0"/>
      <p:bldP spid="94" grpId="0"/>
      <p:bldP spid="94" grpId="1"/>
      <p:bldP spid="67" grpId="0"/>
      <p:bldP spid="49" grpId="0"/>
      <p:bldP spid="93" grpId="0" animBg="1"/>
      <p:bldP spid="93" grpId="1" animBg="1"/>
      <p:bldP spid="96" grpId="0" animBg="1"/>
      <p:bldP spid="97" grpId="0" animBg="1"/>
      <p:bldP spid="1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8620-9B8A-46F2-9ED8-905508BA2B29}"/>
              </a:ext>
            </a:extLst>
          </p:cNvPr>
          <p:cNvSpPr>
            <a:spLocks noGrp="1"/>
          </p:cNvSpPr>
          <p:nvPr>
            <p:ph type="title"/>
          </p:nvPr>
        </p:nvSpPr>
        <p:spPr>
          <a:xfrm>
            <a:off x="588263" y="457200"/>
            <a:ext cx="11018520" cy="553998"/>
          </a:xfrm>
        </p:spPr>
        <p:txBody>
          <a:bodyPr/>
          <a:lstStyle/>
          <a:p>
            <a:r>
              <a:rPr lang="en-US" dirty="0">
                <a:solidFill>
                  <a:schemeClr val="tx1"/>
                </a:solidFill>
              </a:rPr>
              <a:t>Customer concerns</a:t>
            </a:r>
            <a:endParaRPr lang="en-US" dirty="0"/>
          </a:p>
        </p:txBody>
      </p:sp>
      <p:sp>
        <p:nvSpPr>
          <p:cNvPr id="3" name="Text Placeholder 2">
            <a:extLst>
              <a:ext uri="{FF2B5EF4-FFF2-40B4-BE49-F238E27FC236}">
                <a16:creationId xmlns:a16="http://schemas.microsoft.com/office/drawing/2014/main" id="{3F73921D-06B0-460E-BB1A-32FDC8123B5E}"/>
              </a:ext>
            </a:extLst>
          </p:cNvPr>
          <p:cNvSpPr>
            <a:spLocks noGrp="1"/>
          </p:cNvSpPr>
          <p:nvPr>
            <p:ph type="body" sz="quarter" idx="10"/>
          </p:nvPr>
        </p:nvSpPr>
        <p:spPr>
          <a:xfrm>
            <a:off x="584200" y="1435497"/>
            <a:ext cx="11018520" cy="3877985"/>
          </a:xfrm>
        </p:spPr>
        <p:txBody>
          <a:bodyPr/>
          <a:lstStyle/>
          <a:p>
            <a:r>
              <a:rPr lang="en-US" dirty="0">
                <a:solidFill>
                  <a:schemeClr val="tx1"/>
                </a:solidFill>
              </a:rPr>
              <a:t>Looking for comparison of SQL database hosting options in Azure.</a:t>
            </a:r>
          </a:p>
          <a:p>
            <a:endParaRPr lang="en-US" dirty="0">
              <a:solidFill>
                <a:schemeClr val="tx1"/>
              </a:solidFill>
            </a:endParaRPr>
          </a:p>
          <a:p>
            <a:r>
              <a:rPr lang="en-US" dirty="0">
                <a:solidFill>
                  <a:schemeClr val="tx1"/>
                </a:solidFill>
              </a:rPr>
              <a:t>What tools can help a evaluate databases against target platforms and identify potential issues?</a:t>
            </a:r>
          </a:p>
          <a:p>
            <a:endParaRPr lang="en-US" dirty="0">
              <a:solidFill>
                <a:schemeClr val="tx1"/>
              </a:solidFill>
            </a:endParaRPr>
          </a:p>
          <a:p>
            <a:r>
              <a:rPr lang="en-US" dirty="0">
                <a:solidFill>
                  <a:schemeClr val="tx1"/>
                </a:solidFill>
              </a:rPr>
              <a:t>Can we have network isolation and secure channel access from on-premises?</a:t>
            </a:r>
          </a:p>
          <a:p>
            <a:pPr marL="0" indent="0">
              <a:buNone/>
            </a:pPr>
            <a:endParaRPr lang="en-US" dirty="0">
              <a:solidFill>
                <a:schemeClr val="tx1"/>
              </a:solidFill>
            </a:endParaRPr>
          </a:p>
        </p:txBody>
      </p:sp>
      <p:pic>
        <p:nvPicPr>
          <p:cNvPr id="4" name="Question" descr="Question mark icon">
            <a:extLst>
              <a:ext uri="{FF2B5EF4-FFF2-40B4-BE49-F238E27FC236}">
                <a16:creationId xmlns:a16="http://schemas.microsoft.com/office/drawing/2014/main" id="{E1659B5C-7585-4241-9873-3412B4295916}"/>
              </a:ext>
            </a:extLst>
          </p:cNvPr>
          <p:cNvPicPr>
            <a:picLocks noChangeAspect="1"/>
          </p:cNvPicPr>
          <p:nvPr/>
        </p:nvPicPr>
        <p:blipFill>
          <a:blip r:embed="rId2"/>
          <a:stretch>
            <a:fillRect/>
          </a:stretch>
        </p:blipFill>
        <p:spPr>
          <a:xfrm>
            <a:off x="9741126" y="4436554"/>
            <a:ext cx="2171428" cy="2171428"/>
          </a:xfrm>
          <a:prstGeom prst="rect">
            <a:avLst/>
          </a:prstGeom>
        </p:spPr>
      </p:pic>
    </p:spTree>
    <p:extLst>
      <p:ext uri="{BB962C8B-B14F-4D97-AF65-F5344CB8AC3E}">
        <p14:creationId xmlns:p14="http://schemas.microsoft.com/office/powerpoint/2010/main" val="9471078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E30BFE-1145-4C36-986A-4C7444CB1220}"/>
              </a:ext>
            </a:extLst>
          </p:cNvPr>
          <p:cNvSpPr>
            <a:spLocks noGrp="1"/>
          </p:cNvSpPr>
          <p:nvPr>
            <p:ph type="title"/>
          </p:nvPr>
        </p:nvSpPr>
        <p:spPr/>
        <p:txBody>
          <a:bodyPr/>
          <a:lstStyle/>
          <a:p>
            <a:r>
              <a:rPr lang="en-US" dirty="0"/>
              <a:t>MI Virtual Cluster</a:t>
            </a:r>
          </a:p>
        </p:txBody>
      </p:sp>
      <p:sp>
        <p:nvSpPr>
          <p:cNvPr id="131" name="Rectangle 130">
            <a:extLst>
              <a:ext uri="{FF2B5EF4-FFF2-40B4-BE49-F238E27FC236}">
                <a16:creationId xmlns:a16="http://schemas.microsoft.com/office/drawing/2014/main" id="{26030B14-C005-41A1-9945-C79524BD4257}"/>
              </a:ext>
            </a:extLst>
          </p:cNvPr>
          <p:cNvSpPr/>
          <p:nvPr/>
        </p:nvSpPr>
        <p:spPr>
          <a:xfrm>
            <a:off x="1653759" y="1460132"/>
            <a:ext cx="10001211" cy="4754880"/>
          </a:xfrm>
          <a:prstGeom prst="rect">
            <a:avLst/>
          </a:prstGeom>
          <a:solidFill>
            <a:srgbClr val="E7E6E6"/>
          </a:solidFill>
          <a:ln w="12700" cap="flat" cmpd="sng" algn="ctr">
            <a:solidFill>
              <a:srgbClr val="4472C4"/>
            </a:solidFill>
            <a:prstDash val="dash"/>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10825EB9-42DB-49F7-80BD-A60140A5D746}"/>
              </a:ext>
            </a:extLst>
          </p:cNvPr>
          <p:cNvSpPr/>
          <p:nvPr/>
        </p:nvSpPr>
        <p:spPr>
          <a:xfrm>
            <a:off x="1807385" y="1630040"/>
            <a:ext cx="6760791" cy="4397835"/>
          </a:xfrm>
          <a:prstGeom prst="rect">
            <a:avLst/>
          </a:prstGeom>
          <a:solidFill>
            <a:sysClr val="window" lastClr="FFFFFF"/>
          </a:solidFill>
          <a:ln w="28575" cap="flat" cmpd="sng" algn="ctr">
            <a:solidFill>
              <a:srgbClr val="4472C4"/>
            </a:solidFill>
            <a:prstDash val="solid"/>
            <a:miter lim="800000"/>
          </a:ln>
          <a:effectLst/>
        </p:spPr>
        <p:txBody>
          <a:bodyPr bIns="91440"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Virtual cluster</a:t>
            </a:r>
          </a:p>
        </p:txBody>
      </p:sp>
      <p:sp>
        <p:nvSpPr>
          <p:cNvPr id="133" name="TextBox 62">
            <a:extLst>
              <a:ext uri="{FF2B5EF4-FFF2-40B4-BE49-F238E27FC236}">
                <a16:creationId xmlns:a16="http://schemas.microsoft.com/office/drawing/2014/main" id="{30B85E7B-E85B-47B2-9805-62BC895A7985}"/>
              </a:ext>
            </a:extLst>
          </p:cNvPr>
          <p:cNvSpPr txBox="1"/>
          <p:nvPr/>
        </p:nvSpPr>
        <p:spPr>
          <a:xfrm>
            <a:off x="10193302" y="1547850"/>
            <a:ext cx="706481" cy="363946"/>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Segoe UI Semibold" panose="020B0702040204020203" pitchFamily="34" charset="0"/>
              </a:rPr>
              <a:t>VNet</a:t>
            </a:r>
          </a:p>
        </p:txBody>
      </p:sp>
      <p:sp>
        <p:nvSpPr>
          <p:cNvPr id="134" name="Rectangle 133">
            <a:extLst>
              <a:ext uri="{FF2B5EF4-FFF2-40B4-BE49-F238E27FC236}">
                <a16:creationId xmlns:a16="http://schemas.microsoft.com/office/drawing/2014/main" id="{43CC18DC-AABA-47EC-96A1-900EF3F08F68}"/>
              </a:ext>
            </a:extLst>
          </p:cNvPr>
          <p:cNvSpPr/>
          <p:nvPr/>
        </p:nvSpPr>
        <p:spPr>
          <a:xfrm>
            <a:off x="3738379" y="3535211"/>
            <a:ext cx="2638701" cy="1663528"/>
          </a:xfrm>
          <a:prstGeom prst="rect">
            <a:avLst/>
          </a:prstGeom>
          <a:solidFill>
            <a:sysClr val="windowText" lastClr="000000">
              <a:lumMod val="50000"/>
              <a:lumOff val="50000"/>
              <a:alpha val="21961"/>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35" name="Rectangle 134">
            <a:extLst>
              <a:ext uri="{FF2B5EF4-FFF2-40B4-BE49-F238E27FC236}">
                <a16:creationId xmlns:a16="http://schemas.microsoft.com/office/drawing/2014/main" id="{B81DD9B6-BAFA-4AF1-8239-BAD25D2BD450}"/>
              </a:ext>
            </a:extLst>
          </p:cNvPr>
          <p:cNvSpPr/>
          <p:nvPr/>
        </p:nvSpPr>
        <p:spPr>
          <a:xfrm>
            <a:off x="6570031" y="1907297"/>
            <a:ext cx="831764" cy="3872006"/>
          </a:xfrm>
          <a:prstGeom prst="rect">
            <a:avLst/>
          </a:prstGeom>
          <a:solidFill>
            <a:sysClr val="windowText" lastClr="000000">
              <a:lumMod val="50000"/>
              <a:lumOff val="50000"/>
              <a:alpha val="21961"/>
            </a:sysClr>
          </a:solidFill>
          <a:ln w="31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36" name="TextBox 9">
            <a:extLst>
              <a:ext uri="{FF2B5EF4-FFF2-40B4-BE49-F238E27FC236}">
                <a16:creationId xmlns:a16="http://schemas.microsoft.com/office/drawing/2014/main" id="{78BFB737-AEBD-4867-9191-11689EAF3589}"/>
              </a:ext>
            </a:extLst>
          </p:cNvPr>
          <p:cNvSpPr txBox="1"/>
          <p:nvPr/>
        </p:nvSpPr>
        <p:spPr>
          <a:xfrm>
            <a:off x="8649256" y="3195085"/>
            <a:ext cx="1885667"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TDS endpoint  </a:t>
            </a:r>
          </a:p>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(Private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grpSp>
        <p:nvGrpSpPr>
          <p:cNvPr id="137" name="Group 136">
            <a:extLst>
              <a:ext uri="{FF2B5EF4-FFF2-40B4-BE49-F238E27FC236}">
                <a16:creationId xmlns:a16="http://schemas.microsoft.com/office/drawing/2014/main" id="{D018DB98-D6D0-465C-B6B8-546D20E82DA3}"/>
              </a:ext>
            </a:extLst>
          </p:cNvPr>
          <p:cNvGrpSpPr/>
          <p:nvPr/>
        </p:nvGrpSpPr>
        <p:grpSpPr>
          <a:xfrm>
            <a:off x="1267519" y="5023491"/>
            <a:ext cx="1317667" cy="210331"/>
            <a:chOff x="1611776" y="2727285"/>
            <a:chExt cx="1432116" cy="228600"/>
          </a:xfrm>
          <a:solidFill>
            <a:srgbClr val="002060"/>
          </a:solidFill>
        </p:grpSpPr>
        <p:cxnSp>
          <p:nvCxnSpPr>
            <p:cNvPr id="138" name="Straight Connector 137">
              <a:extLst>
                <a:ext uri="{FF2B5EF4-FFF2-40B4-BE49-F238E27FC236}">
                  <a16:creationId xmlns:a16="http://schemas.microsoft.com/office/drawing/2014/main" id="{D3D44318-C368-4C6D-AC2A-7D332D5025D3}"/>
                </a:ext>
              </a:extLst>
            </p:cNvPr>
            <p:cNvCxnSpPr>
              <a:cxnSpLocks/>
            </p:cNvCxnSpPr>
            <p:nvPr/>
          </p:nvCxnSpPr>
          <p:spPr>
            <a:xfrm>
              <a:off x="1840376" y="2841585"/>
              <a:ext cx="1203516" cy="0"/>
            </a:xfrm>
            <a:prstGeom prst="line">
              <a:avLst/>
            </a:prstGeom>
            <a:grpFill/>
            <a:ln w="25400" cap="flat" cmpd="sng" algn="ctr">
              <a:solidFill>
                <a:schemeClr val="tx1"/>
              </a:solidFill>
              <a:prstDash val="solid"/>
              <a:miter lim="800000"/>
            </a:ln>
            <a:effectLst/>
          </p:spPr>
        </p:cxnSp>
        <p:sp>
          <p:nvSpPr>
            <p:cNvPr id="139" name="Oval 138">
              <a:extLst>
                <a:ext uri="{FF2B5EF4-FFF2-40B4-BE49-F238E27FC236}">
                  <a16:creationId xmlns:a16="http://schemas.microsoft.com/office/drawing/2014/main" id="{199F2FD2-CCC2-4AEB-8104-297DA418166C}"/>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0" name="Rectangle 139">
            <a:extLst>
              <a:ext uri="{FF2B5EF4-FFF2-40B4-BE49-F238E27FC236}">
                <a16:creationId xmlns:a16="http://schemas.microsoft.com/office/drawing/2014/main" id="{D264B91D-E6B1-4BB1-8F19-7A47E49864D7}"/>
              </a:ext>
            </a:extLst>
          </p:cNvPr>
          <p:cNvSpPr/>
          <p:nvPr/>
        </p:nvSpPr>
        <p:spPr>
          <a:xfrm>
            <a:off x="5072779" y="3685108"/>
            <a:ext cx="1068763" cy="961567"/>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SQL</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Engine</a:t>
            </a: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41" name="Rectangle 140">
            <a:extLst>
              <a:ext uri="{FF2B5EF4-FFF2-40B4-BE49-F238E27FC236}">
                <a16:creationId xmlns:a16="http://schemas.microsoft.com/office/drawing/2014/main" id="{C5A898A6-D82C-4A4A-B465-FBAE7CC80A21}"/>
              </a:ext>
            </a:extLst>
          </p:cNvPr>
          <p:cNvSpPr/>
          <p:nvPr/>
        </p:nvSpPr>
        <p:spPr>
          <a:xfrm>
            <a:off x="3953455" y="4078233"/>
            <a:ext cx="988890" cy="890570"/>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SQL Management</a:t>
            </a:r>
          </a:p>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solidFill>
                  <a:prstClr val="white"/>
                </a:solidFill>
                <a:effectLst/>
                <a:uLnTx/>
                <a:uFillTx/>
                <a:latin typeface="Segoe UI"/>
                <a:ea typeface="+mn-ea"/>
                <a:cs typeface="+mn-cs"/>
              </a:rPr>
              <a:t>Node Agent</a:t>
            </a:r>
            <a:endParaRPr kumimoji="0" lang="en-US" sz="1176" b="0" i="0" u="none" strike="noStrike" kern="1200" cap="none" spc="0" normalizeH="0" baseline="0" noProof="0" dirty="0">
              <a:ln>
                <a:noFill/>
              </a:ln>
              <a:solidFill>
                <a:prstClr val="white"/>
              </a:solidFill>
              <a:effectLst/>
              <a:uLnTx/>
              <a:uFillTx/>
              <a:latin typeface="Segoe UI"/>
              <a:ea typeface="+mn-ea"/>
              <a:cs typeface="Calibri"/>
            </a:endParaRPr>
          </a:p>
        </p:txBody>
      </p:sp>
      <p:grpSp>
        <p:nvGrpSpPr>
          <p:cNvPr id="142" name="Group 141">
            <a:extLst>
              <a:ext uri="{FF2B5EF4-FFF2-40B4-BE49-F238E27FC236}">
                <a16:creationId xmlns:a16="http://schemas.microsoft.com/office/drawing/2014/main" id="{6B3AE85E-136E-46B7-B987-96CB194F5C2E}"/>
              </a:ext>
            </a:extLst>
          </p:cNvPr>
          <p:cNvGrpSpPr/>
          <p:nvPr/>
        </p:nvGrpSpPr>
        <p:grpSpPr>
          <a:xfrm flipH="1">
            <a:off x="7909342" y="2959758"/>
            <a:ext cx="1317667" cy="210331"/>
            <a:chOff x="1611776" y="2727285"/>
            <a:chExt cx="1432116" cy="228600"/>
          </a:xfrm>
        </p:grpSpPr>
        <p:cxnSp>
          <p:nvCxnSpPr>
            <p:cNvPr id="143" name="Straight Connector 142">
              <a:extLst>
                <a:ext uri="{FF2B5EF4-FFF2-40B4-BE49-F238E27FC236}">
                  <a16:creationId xmlns:a16="http://schemas.microsoft.com/office/drawing/2014/main" id="{85A826D2-A292-4533-B5E1-70FEDAA3F176}"/>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44" name="Oval 143">
              <a:extLst>
                <a:ext uri="{FF2B5EF4-FFF2-40B4-BE49-F238E27FC236}">
                  <a16:creationId xmlns:a16="http://schemas.microsoft.com/office/drawing/2014/main" id="{A4D645CD-976A-4056-AE4B-493A2BD1582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grpSp>
      <p:sp>
        <p:nvSpPr>
          <p:cNvPr id="145" name="Rectangle 144">
            <a:extLst>
              <a:ext uri="{FF2B5EF4-FFF2-40B4-BE49-F238E27FC236}">
                <a16:creationId xmlns:a16="http://schemas.microsoft.com/office/drawing/2014/main" id="{0700828A-1584-45EA-A9B7-0701CD813916}"/>
              </a:ext>
            </a:extLst>
          </p:cNvPr>
          <p:cNvSpPr/>
          <p:nvPr/>
        </p:nvSpPr>
        <p:spPr>
          <a:xfrm>
            <a:off x="2134065" y="4833570"/>
            <a:ext cx="531782" cy="571052"/>
          </a:xfrm>
          <a:prstGeom prst="rect">
            <a:avLst/>
          </a:prstGeom>
          <a:solidFill>
            <a:schemeClr val="tx1"/>
          </a:solidFill>
          <a:ln w="12700" cap="flat" cmpd="sng" algn="ctr">
            <a:solidFill>
              <a:srgbClr val="4472C4">
                <a:shade val="50000"/>
              </a:srgbClr>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LB</a:t>
            </a:r>
          </a:p>
        </p:txBody>
      </p:sp>
      <p:sp>
        <p:nvSpPr>
          <p:cNvPr id="146" name="Rectangle 145">
            <a:extLst>
              <a:ext uri="{FF2B5EF4-FFF2-40B4-BE49-F238E27FC236}">
                <a16:creationId xmlns:a16="http://schemas.microsoft.com/office/drawing/2014/main" id="{A1F6213B-B49C-4A91-B452-A69B1425A6F5}"/>
              </a:ext>
            </a:extLst>
          </p:cNvPr>
          <p:cNvSpPr/>
          <p:nvPr/>
        </p:nvSpPr>
        <p:spPr>
          <a:xfrm>
            <a:off x="7778908" y="2769837"/>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ILB</a:t>
            </a:r>
          </a:p>
        </p:txBody>
      </p:sp>
      <p:sp>
        <p:nvSpPr>
          <p:cNvPr id="147" name="Rectangle 146">
            <a:extLst>
              <a:ext uri="{FF2B5EF4-FFF2-40B4-BE49-F238E27FC236}">
                <a16:creationId xmlns:a16="http://schemas.microsoft.com/office/drawing/2014/main" id="{BC08E1AE-5EB6-40AD-BDE6-49CBB335DC46}"/>
              </a:ext>
            </a:extLst>
          </p:cNvPr>
          <p:cNvSpPr/>
          <p:nvPr/>
        </p:nvSpPr>
        <p:spPr>
          <a:xfrm>
            <a:off x="6704944" y="2057194"/>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8" name="Rectangle 147">
            <a:extLst>
              <a:ext uri="{FF2B5EF4-FFF2-40B4-BE49-F238E27FC236}">
                <a16:creationId xmlns:a16="http://schemas.microsoft.com/office/drawing/2014/main" id="{86D91ECA-D385-4EB9-9E9F-7D14F55AEA0F}"/>
              </a:ext>
            </a:extLst>
          </p:cNvPr>
          <p:cNvSpPr/>
          <p:nvPr/>
        </p:nvSpPr>
        <p:spPr>
          <a:xfrm>
            <a:off x="6702052" y="2875002"/>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sp>
        <p:nvSpPr>
          <p:cNvPr id="149" name="Rectangle 148">
            <a:extLst>
              <a:ext uri="{FF2B5EF4-FFF2-40B4-BE49-F238E27FC236}">
                <a16:creationId xmlns:a16="http://schemas.microsoft.com/office/drawing/2014/main" id="{107DF8E7-07E2-4F79-8506-A8A14C70D3B0}"/>
              </a:ext>
            </a:extLst>
          </p:cNvPr>
          <p:cNvSpPr/>
          <p:nvPr/>
        </p:nvSpPr>
        <p:spPr>
          <a:xfrm>
            <a:off x="6702052" y="5023491"/>
            <a:ext cx="531782" cy="571052"/>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GW</a:t>
            </a:r>
          </a:p>
        </p:txBody>
      </p:sp>
      <p:cxnSp>
        <p:nvCxnSpPr>
          <p:cNvPr id="150" name="Straight Connector 149">
            <a:extLst>
              <a:ext uri="{FF2B5EF4-FFF2-40B4-BE49-F238E27FC236}">
                <a16:creationId xmlns:a16="http://schemas.microsoft.com/office/drawing/2014/main" id="{F7D1A5B2-9246-44E7-A347-C940601DBE69}"/>
              </a:ext>
            </a:extLst>
          </p:cNvPr>
          <p:cNvCxnSpPr>
            <a:cxnSpLocks/>
            <a:stCxn id="146" idx="1"/>
          </p:cNvCxnSpPr>
          <p:nvPr/>
        </p:nvCxnSpPr>
        <p:spPr>
          <a:xfrm flipH="1">
            <a:off x="7233833" y="3055363"/>
            <a:ext cx="545074" cy="140221"/>
          </a:xfrm>
          <a:prstGeom prst="line">
            <a:avLst/>
          </a:prstGeom>
          <a:noFill/>
          <a:ln w="19050" cap="flat" cmpd="sng" algn="ctr">
            <a:solidFill>
              <a:srgbClr val="4472C4"/>
            </a:solidFill>
            <a:prstDash val="solid"/>
            <a:miter lim="800000"/>
          </a:ln>
          <a:effectLst/>
        </p:spPr>
      </p:cxnSp>
      <p:cxnSp>
        <p:nvCxnSpPr>
          <p:cNvPr id="151" name="Straight Connector 150">
            <a:extLst>
              <a:ext uri="{FF2B5EF4-FFF2-40B4-BE49-F238E27FC236}">
                <a16:creationId xmlns:a16="http://schemas.microsoft.com/office/drawing/2014/main" id="{3F1720EC-7E86-4FF9-9D76-A8E87B4220F9}"/>
              </a:ext>
            </a:extLst>
          </p:cNvPr>
          <p:cNvCxnSpPr>
            <a:cxnSpLocks/>
            <a:stCxn id="148" idx="1"/>
            <a:endCxn id="140" idx="3"/>
          </p:cNvCxnSpPr>
          <p:nvPr/>
        </p:nvCxnSpPr>
        <p:spPr>
          <a:xfrm flipH="1">
            <a:off x="6141542" y="3160529"/>
            <a:ext cx="560510" cy="1005363"/>
          </a:xfrm>
          <a:prstGeom prst="line">
            <a:avLst/>
          </a:prstGeom>
          <a:noFill/>
          <a:ln w="19050" cap="flat" cmpd="sng" algn="ctr">
            <a:solidFill>
              <a:srgbClr val="4472C4"/>
            </a:solidFill>
            <a:prstDash val="solid"/>
            <a:miter lim="800000"/>
          </a:ln>
          <a:effectLst/>
        </p:spPr>
      </p:cxnSp>
      <p:sp>
        <p:nvSpPr>
          <p:cNvPr id="152" name="TextBox 92">
            <a:extLst>
              <a:ext uri="{FF2B5EF4-FFF2-40B4-BE49-F238E27FC236}">
                <a16:creationId xmlns:a16="http://schemas.microsoft.com/office/drawing/2014/main" id="{D02C4139-7819-4C12-BDBB-EB7C045EAD8D}"/>
              </a:ext>
            </a:extLst>
          </p:cNvPr>
          <p:cNvSpPr txBox="1"/>
          <p:nvPr/>
        </p:nvSpPr>
        <p:spPr>
          <a:xfrm>
            <a:off x="8664748" y="2300101"/>
            <a:ext cx="2607896" cy="574901"/>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dirty="0">
                <a:ln>
                  <a:noFill/>
                </a:ln>
                <a:solidFill>
                  <a:prstClr val="black"/>
                </a:solidFill>
                <a:effectLst/>
                <a:uLnTx/>
                <a:uFillTx/>
                <a:latin typeface="Segoe UI"/>
                <a:ea typeface="+mn-ea"/>
                <a:cs typeface="Segoe UI Semibold" panose="020B0702040204020203" pitchFamily="34" charset="0"/>
              </a:rPr>
              <a:t>mymi.&lt;clusterid&gt;.database.windows.net</a:t>
            </a:r>
          </a:p>
        </p:txBody>
      </p:sp>
      <p:sp>
        <p:nvSpPr>
          <p:cNvPr id="153" name="Scroll: Horizontal 152">
            <a:extLst>
              <a:ext uri="{FF2B5EF4-FFF2-40B4-BE49-F238E27FC236}">
                <a16:creationId xmlns:a16="http://schemas.microsoft.com/office/drawing/2014/main" id="{4A016077-A096-46C1-9D1C-110857B1B9DD}"/>
              </a:ext>
            </a:extLst>
          </p:cNvPr>
          <p:cNvSpPr/>
          <p:nvPr/>
        </p:nvSpPr>
        <p:spPr>
          <a:xfrm>
            <a:off x="7078397" y="267223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4" name="Scroll: Horizontal 153">
            <a:extLst>
              <a:ext uri="{FF2B5EF4-FFF2-40B4-BE49-F238E27FC236}">
                <a16:creationId xmlns:a16="http://schemas.microsoft.com/office/drawing/2014/main" id="{C74A44E4-8219-41C0-B2F8-FE9DB40E52D0}"/>
              </a:ext>
            </a:extLst>
          </p:cNvPr>
          <p:cNvSpPr/>
          <p:nvPr/>
        </p:nvSpPr>
        <p:spPr>
          <a:xfrm>
            <a:off x="1285480" y="4588429"/>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55" name="Rectangle 154">
            <a:extLst>
              <a:ext uri="{FF2B5EF4-FFF2-40B4-BE49-F238E27FC236}">
                <a16:creationId xmlns:a16="http://schemas.microsoft.com/office/drawing/2014/main" id="{8E087EDB-4709-41A5-8053-B6857B37705B}"/>
              </a:ext>
            </a:extLst>
          </p:cNvPr>
          <p:cNvSpPr/>
          <p:nvPr/>
        </p:nvSpPr>
        <p:spPr>
          <a:xfrm>
            <a:off x="3746645" y="3547946"/>
            <a:ext cx="103660" cy="1650793"/>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C9311F0B-1C55-4C0E-BA66-B965D7B36318}"/>
              </a:ext>
            </a:extLst>
          </p:cNvPr>
          <p:cNvSpPr/>
          <p:nvPr/>
        </p:nvSpPr>
        <p:spPr>
          <a:xfrm>
            <a:off x="3753269" y="354022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92DDE741-B768-40C0-B2F0-1225F122BF4C}"/>
              </a:ext>
            </a:extLst>
          </p:cNvPr>
          <p:cNvSpPr/>
          <p:nvPr/>
        </p:nvSpPr>
        <p:spPr>
          <a:xfrm>
            <a:off x="3753157" y="3682520"/>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B02A221B-B891-4804-A24F-BC794D60C2B3}"/>
              </a:ext>
            </a:extLst>
          </p:cNvPr>
          <p:cNvSpPr/>
          <p:nvPr/>
        </p:nvSpPr>
        <p:spPr>
          <a:xfrm>
            <a:off x="3752388" y="382816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D5551434-27A3-4323-A4F8-ADEBC5E187A2}"/>
              </a:ext>
            </a:extLst>
          </p:cNvPr>
          <p:cNvSpPr/>
          <p:nvPr/>
        </p:nvSpPr>
        <p:spPr>
          <a:xfrm>
            <a:off x="3753071" y="3978657"/>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03B9D8AA-0788-48D6-8302-9A40B46E715E}"/>
              </a:ext>
            </a:extLst>
          </p:cNvPr>
          <p:cNvSpPr/>
          <p:nvPr/>
        </p:nvSpPr>
        <p:spPr>
          <a:xfrm>
            <a:off x="3752958" y="4120949"/>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1" name="Rectangle 160">
            <a:extLst>
              <a:ext uri="{FF2B5EF4-FFF2-40B4-BE49-F238E27FC236}">
                <a16:creationId xmlns:a16="http://schemas.microsoft.com/office/drawing/2014/main" id="{B26323E6-A241-45D2-A656-E0319901CB14}"/>
              </a:ext>
            </a:extLst>
          </p:cNvPr>
          <p:cNvSpPr/>
          <p:nvPr/>
        </p:nvSpPr>
        <p:spPr>
          <a:xfrm>
            <a:off x="3752190" y="4266592"/>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Scroll: Horizontal 161">
            <a:extLst>
              <a:ext uri="{FF2B5EF4-FFF2-40B4-BE49-F238E27FC236}">
                <a16:creationId xmlns:a16="http://schemas.microsoft.com/office/drawing/2014/main" id="{817B59CF-EE72-4A2C-B9DD-165FD81516A7}"/>
              </a:ext>
            </a:extLst>
          </p:cNvPr>
          <p:cNvSpPr/>
          <p:nvPr/>
        </p:nvSpPr>
        <p:spPr>
          <a:xfrm>
            <a:off x="3669070" y="3988192"/>
            <a:ext cx="603939" cy="392684"/>
          </a:xfrm>
          <a:prstGeom prst="horizontalScroll">
            <a:avLst/>
          </a:prstGeom>
          <a:solidFill>
            <a:srgbClr val="92D050"/>
          </a:solidFill>
          <a:ln w="12700" cap="flat" cmpd="sng" algn="ctr">
            <a:solidFill>
              <a:srgbClr val="00B050"/>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prstClr val="white"/>
                </a:solidFill>
                <a:effectLst/>
                <a:uLnTx/>
                <a:uFillTx/>
                <a:latin typeface="Segoe UI"/>
                <a:ea typeface="+mn-ea"/>
                <a:cs typeface="+mn-cs"/>
              </a:rPr>
              <a:t>TLS</a:t>
            </a:r>
          </a:p>
        </p:txBody>
      </p:sp>
      <p:sp>
        <p:nvSpPr>
          <p:cNvPr id="163" name="Rectangle 162">
            <a:extLst>
              <a:ext uri="{FF2B5EF4-FFF2-40B4-BE49-F238E27FC236}">
                <a16:creationId xmlns:a16="http://schemas.microsoft.com/office/drawing/2014/main" id="{29004365-0CC4-43A2-A419-A8DE22E3125F}"/>
              </a:ext>
            </a:extLst>
          </p:cNvPr>
          <p:cNvSpPr/>
          <p:nvPr/>
        </p:nvSpPr>
        <p:spPr>
          <a:xfrm>
            <a:off x="3754029" y="4404483"/>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4" name="Rectangle 163">
            <a:extLst>
              <a:ext uri="{FF2B5EF4-FFF2-40B4-BE49-F238E27FC236}">
                <a16:creationId xmlns:a16="http://schemas.microsoft.com/office/drawing/2014/main" id="{7983B875-15F9-4C1A-862C-98D05236BE36}"/>
              </a:ext>
            </a:extLst>
          </p:cNvPr>
          <p:cNvSpPr/>
          <p:nvPr/>
        </p:nvSpPr>
        <p:spPr>
          <a:xfrm>
            <a:off x="3753916" y="4546775"/>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5" name="Rectangle 164">
            <a:extLst>
              <a:ext uri="{FF2B5EF4-FFF2-40B4-BE49-F238E27FC236}">
                <a16:creationId xmlns:a16="http://schemas.microsoft.com/office/drawing/2014/main" id="{7552B91E-73DC-45FD-BEDD-D86070F4C207}"/>
              </a:ext>
            </a:extLst>
          </p:cNvPr>
          <p:cNvSpPr/>
          <p:nvPr/>
        </p:nvSpPr>
        <p:spPr>
          <a:xfrm>
            <a:off x="3753148" y="4692418"/>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0A775EB6-07FF-4A00-AD75-635C79EE1BB4}"/>
              </a:ext>
            </a:extLst>
          </p:cNvPr>
          <p:cNvSpPr/>
          <p:nvPr/>
        </p:nvSpPr>
        <p:spPr>
          <a:xfrm>
            <a:off x="3748520" y="4840724"/>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1E4C4530-678F-44B5-AB44-61D161C4CC38}"/>
              </a:ext>
            </a:extLst>
          </p:cNvPr>
          <p:cNvSpPr/>
          <p:nvPr/>
        </p:nvSpPr>
        <p:spPr>
          <a:xfrm>
            <a:off x="3748407" y="4983016"/>
            <a:ext cx="99174" cy="145306"/>
          </a:xfrm>
          <a:prstGeom prst="rect">
            <a:avLst/>
          </a:prstGeom>
          <a:solidFill>
            <a:srgbClr val="4472C4"/>
          </a:solidFill>
          <a:ln w="12700" cap="flat" cmpd="sng" algn="ctr">
            <a:solidFill>
              <a:sysClr val="window" lastClr="FFFFFF"/>
            </a:solid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68" name="Straight Connector 167">
            <a:extLst>
              <a:ext uri="{FF2B5EF4-FFF2-40B4-BE49-F238E27FC236}">
                <a16:creationId xmlns:a16="http://schemas.microsoft.com/office/drawing/2014/main" id="{31614048-D203-4F98-B578-17891F592822}"/>
              </a:ext>
            </a:extLst>
          </p:cNvPr>
          <p:cNvCxnSpPr>
            <a:cxnSpLocks/>
            <a:stCxn id="141" idx="1"/>
            <a:endCxn id="145" idx="3"/>
          </p:cNvCxnSpPr>
          <p:nvPr/>
        </p:nvCxnSpPr>
        <p:spPr>
          <a:xfrm flipH="1">
            <a:off x="2665846" y="4523518"/>
            <a:ext cx="1287609" cy="595577"/>
          </a:xfrm>
          <a:prstGeom prst="line">
            <a:avLst/>
          </a:prstGeom>
          <a:noFill/>
          <a:ln w="19050" cap="flat" cmpd="sng" algn="ctr">
            <a:solidFill>
              <a:srgbClr val="44546A"/>
            </a:solidFill>
            <a:prstDash val="solid"/>
            <a:miter lim="800000"/>
          </a:ln>
          <a:effectLst/>
        </p:spPr>
      </p:cxnSp>
      <p:sp>
        <p:nvSpPr>
          <p:cNvPr id="169" name="TextBox 23">
            <a:extLst>
              <a:ext uri="{FF2B5EF4-FFF2-40B4-BE49-F238E27FC236}">
                <a16:creationId xmlns:a16="http://schemas.microsoft.com/office/drawing/2014/main" id="{9B583C50-A51F-4C2B-B436-AFAED7D73456}"/>
              </a:ext>
            </a:extLst>
          </p:cNvPr>
          <p:cNvSpPr txBox="1"/>
          <p:nvPr/>
        </p:nvSpPr>
        <p:spPr>
          <a:xfrm>
            <a:off x="3717811" y="3211716"/>
            <a:ext cx="1532086" cy="303481"/>
          </a:xfrm>
          <a:prstGeom prst="rect">
            <a:avLst/>
          </a:prstGeom>
          <a:noFill/>
        </p:spPr>
        <p:txBody>
          <a:bodyPr wrap="non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prstClr val="black"/>
                </a:solidFill>
                <a:effectLst/>
                <a:uLnTx/>
                <a:uFillTx/>
                <a:latin typeface="Segoe UI"/>
                <a:ea typeface="+mn-ea"/>
                <a:cs typeface="+mn-cs"/>
              </a:rPr>
              <a:t>Windows Firewall</a:t>
            </a:r>
          </a:p>
        </p:txBody>
      </p:sp>
      <p:sp>
        <p:nvSpPr>
          <p:cNvPr id="170" name="TextBox 60">
            <a:extLst>
              <a:ext uri="{FF2B5EF4-FFF2-40B4-BE49-F238E27FC236}">
                <a16:creationId xmlns:a16="http://schemas.microsoft.com/office/drawing/2014/main" id="{0F174F28-8A48-4B13-878C-F2C0B9874327}"/>
              </a:ext>
            </a:extLst>
          </p:cNvPr>
          <p:cNvSpPr txBox="1"/>
          <p:nvPr/>
        </p:nvSpPr>
        <p:spPr>
          <a:xfrm>
            <a:off x="315243" y="5331728"/>
            <a:ext cx="1873241" cy="514628"/>
          </a:xfrm>
          <a:prstGeom prst="rect">
            <a:avLst/>
          </a:prstGeom>
          <a:noFill/>
        </p:spPr>
        <p:txBody>
          <a:bodyPr wrap="square"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mn-cs"/>
              </a:rPr>
              <a:t>SQL Management (Public IP)</a:t>
            </a:r>
            <a:endParaRPr kumimoji="0" lang="en-US" sz="1372" b="1" i="0" u="none" strike="noStrike" kern="1200" cap="none" spc="0" normalizeH="0" baseline="0" noProof="0" dirty="0">
              <a:ln>
                <a:noFill/>
              </a:ln>
              <a:solidFill>
                <a:prstClr val="black">
                  <a:lumMod val="65000"/>
                  <a:lumOff val="35000"/>
                </a:prstClr>
              </a:solidFill>
              <a:effectLst/>
              <a:uLnTx/>
              <a:uFillTx/>
              <a:latin typeface="Segoe UI"/>
              <a:ea typeface="+mn-ea"/>
              <a:cs typeface="Calibri"/>
            </a:endParaRPr>
          </a:p>
        </p:txBody>
      </p:sp>
      <p:cxnSp>
        <p:nvCxnSpPr>
          <p:cNvPr id="171" name="Straight Connector 170">
            <a:extLst>
              <a:ext uri="{FF2B5EF4-FFF2-40B4-BE49-F238E27FC236}">
                <a16:creationId xmlns:a16="http://schemas.microsoft.com/office/drawing/2014/main" id="{FA42CF99-7D3B-40F1-820D-D72198693801}"/>
              </a:ext>
            </a:extLst>
          </p:cNvPr>
          <p:cNvCxnSpPr/>
          <p:nvPr/>
        </p:nvCxnSpPr>
        <p:spPr>
          <a:xfrm>
            <a:off x="2077698" y="3731893"/>
            <a:ext cx="1660680" cy="1466846"/>
          </a:xfrm>
          <a:prstGeom prst="line">
            <a:avLst/>
          </a:prstGeom>
          <a:noFill/>
          <a:ln w="12700" cap="flat" cmpd="sng" algn="ctr">
            <a:solidFill>
              <a:srgbClr val="4472C4"/>
            </a:solidFill>
            <a:prstDash val="dash"/>
            <a:miter lim="800000"/>
          </a:ln>
          <a:effectLst/>
        </p:spPr>
      </p:cxnSp>
      <p:cxnSp>
        <p:nvCxnSpPr>
          <p:cNvPr id="172" name="Straight Connector 171">
            <a:extLst>
              <a:ext uri="{FF2B5EF4-FFF2-40B4-BE49-F238E27FC236}">
                <a16:creationId xmlns:a16="http://schemas.microsoft.com/office/drawing/2014/main" id="{79703E1C-E35F-4F68-87CD-B65717C5F5B8}"/>
              </a:ext>
            </a:extLst>
          </p:cNvPr>
          <p:cNvCxnSpPr/>
          <p:nvPr/>
        </p:nvCxnSpPr>
        <p:spPr>
          <a:xfrm>
            <a:off x="3417126" y="2871193"/>
            <a:ext cx="2959954" cy="662922"/>
          </a:xfrm>
          <a:prstGeom prst="line">
            <a:avLst/>
          </a:prstGeom>
          <a:noFill/>
          <a:ln w="12700" cap="flat" cmpd="sng" algn="ctr">
            <a:solidFill>
              <a:srgbClr val="4472C4"/>
            </a:solidFill>
            <a:prstDash val="dash"/>
            <a:miter lim="800000"/>
          </a:ln>
          <a:effectLst/>
        </p:spPr>
      </p:cxnSp>
      <p:grpSp>
        <p:nvGrpSpPr>
          <p:cNvPr id="173" name="Group 172">
            <a:extLst>
              <a:ext uri="{FF2B5EF4-FFF2-40B4-BE49-F238E27FC236}">
                <a16:creationId xmlns:a16="http://schemas.microsoft.com/office/drawing/2014/main" id="{C4CC2F8C-FAFB-4504-B750-1B0F24E481BA}"/>
              </a:ext>
            </a:extLst>
          </p:cNvPr>
          <p:cNvGrpSpPr/>
          <p:nvPr/>
        </p:nvGrpSpPr>
        <p:grpSpPr>
          <a:xfrm>
            <a:off x="4153608" y="1911654"/>
            <a:ext cx="1359204" cy="856890"/>
            <a:chOff x="2382485" y="586142"/>
            <a:chExt cx="2867891" cy="1808018"/>
          </a:xfrm>
        </p:grpSpPr>
        <p:sp>
          <p:nvSpPr>
            <p:cNvPr id="174" name="Rectangle 173">
              <a:extLst>
                <a:ext uri="{FF2B5EF4-FFF2-40B4-BE49-F238E27FC236}">
                  <a16:creationId xmlns:a16="http://schemas.microsoft.com/office/drawing/2014/main" id="{8533890B-71E0-4D12-A141-8AD315356EEF}"/>
                </a:ext>
              </a:extLst>
            </p:cNvPr>
            <p:cNvSpPr/>
            <p:nvPr/>
          </p:nvSpPr>
          <p:spPr>
            <a:xfrm>
              <a:off x="2382485" y="586142"/>
              <a:ext cx="2867891" cy="1808018"/>
            </a:xfrm>
            <a:prstGeom prst="rect">
              <a:avLst/>
            </a:prstGeom>
            <a:solidFill>
              <a:sysClr val="windowText" lastClr="000000">
                <a:lumMod val="50000"/>
                <a:lumOff val="50000"/>
                <a:alpha val="25000"/>
              </a:sysClr>
            </a:solidFill>
            <a:ln w="12700"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75" name="Rectangle 174">
              <a:extLst>
                <a:ext uri="{FF2B5EF4-FFF2-40B4-BE49-F238E27FC236}">
                  <a16:creationId xmlns:a16="http://schemas.microsoft.com/office/drawing/2014/main" id="{0D72DEF2-5E3C-4DDC-884B-06354CFD1B98}"/>
                </a:ext>
              </a:extLst>
            </p:cNvPr>
            <p:cNvSpPr/>
            <p:nvPr/>
          </p:nvSpPr>
          <p:spPr>
            <a:xfrm>
              <a:off x="3832788" y="749059"/>
              <a:ext cx="1161592" cy="1045086"/>
            </a:xfrm>
            <a:prstGeom prst="rect">
              <a:avLst/>
            </a:prstGeom>
            <a:solidFill>
              <a:srgbClr val="0070C0"/>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76" name="Rectangle 175">
              <a:extLst>
                <a:ext uri="{FF2B5EF4-FFF2-40B4-BE49-F238E27FC236}">
                  <a16:creationId xmlns:a16="http://schemas.microsoft.com/office/drawing/2014/main" id="{2FED9976-0D32-4B7E-8417-DE75C1BC14D4}"/>
                </a:ext>
              </a:extLst>
            </p:cNvPr>
            <p:cNvSpPr/>
            <p:nvPr/>
          </p:nvSpPr>
          <p:spPr>
            <a:xfrm>
              <a:off x="2616242" y="1176330"/>
              <a:ext cx="1074782" cy="967922"/>
            </a:xfrm>
            <a:prstGeom prst="rect">
              <a:avLst/>
            </a:prstGeom>
            <a:solidFill>
              <a:schemeClr val="tx1"/>
            </a:solidFill>
            <a:ln w="1270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sp>
        <p:nvSpPr>
          <p:cNvPr id="177" name="TextBox 75">
            <a:extLst>
              <a:ext uri="{FF2B5EF4-FFF2-40B4-BE49-F238E27FC236}">
                <a16:creationId xmlns:a16="http://schemas.microsoft.com/office/drawing/2014/main" id="{0762687E-056D-4DAE-8B27-4D0C480B613E}"/>
              </a:ext>
            </a:extLst>
          </p:cNvPr>
          <p:cNvSpPr txBox="1"/>
          <p:nvPr/>
        </p:nvSpPr>
        <p:spPr>
          <a:xfrm>
            <a:off x="2009319" y="2484173"/>
            <a:ext cx="1427584" cy="63555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70C0"/>
                </a:solidFill>
                <a:effectLst/>
                <a:uLnTx/>
                <a:uFillTx/>
                <a:latin typeface="Segoe UI"/>
                <a:ea typeface="+mn-ea"/>
                <a:cs typeface="+mn-cs"/>
              </a:rPr>
              <a:t>primary node</a:t>
            </a:r>
          </a:p>
        </p:txBody>
      </p:sp>
      <p:grpSp>
        <p:nvGrpSpPr>
          <p:cNvPr id="178" name="Group 177">
            <a:extLst>
              <a:ext uri="{FF2B5EF4-FFF2-40B4-BE49-F238E27FC236}">
                <a16:creationId xmlns:a16="http://schemas.microsoft.com/office/drawing/2014/main" id="{078A4CB9-F20F-4650-A86C-E8444740B398}"/>
              </a:ext>
            </a:extLst>
          </p:cNvPr>
          <p:cNvGrpSpPr/>
          <p:nvPr/>
        </p:nvGrpSpPr>
        <p:grpSpPr>
          <a:xfrm>
            <a:off x="2077699" y="2875003"/>
            <a:ext cx="1359204" cy="856890"/>
            <a:chOff x="2382485" y="586142"/>
            <a:chExt cx="2867891" cy="1808018"/>
          </a:xfrm>
        </p:grpSpPr>
        <p:sp>
          <p:nvSpPr>
            <p:cNvPr id="179" name="Rectangle 178">
              <a:extLst>
                <a:ext uri="{FF2B5EF4-FFF2-40B4-BE49-F238E27FC236}">
                  <a16:creationId xmlns:a16="http://schemas.microsoft.com/office/drawing/2014/main" id="{1106D1C0-A024-4DB4-A3AF-72A0DC79C010}"/>
                </a:ext>
              </a:extLst>
            </p:cNvPr>
            <p:cNvSpPr/>
            <p:nvPr/>
          </p:nvSpPr>
          <p:spPr>
            <a:xfrm>
              <a:off x="2382485" y="586142"/>
              <a:ext cx="2867891" cy="1808018"/>
            </a:xfrm>
            <a:prstGeom prst="rect">
              <a:avLst/>
            </a:prstGeom>
            <a:solidFill>
              <a:sysClr val="windowText" lastClr="000000">
                <a:lumMod val="50000"/>
                <a:lumOff val="50000"/>
                <a:alpha val="25000"/>
              </a:sysClr>
            </a:solidFill>
            <a:ln w="28575" cap="flat" cmpd="sng" algn="ctr">
              <a:noFill/>
              <a:prstDash val="solid"/>
              <a:miter lim="800000"/>
            </a:ln>
            <a:effectLst/>
          </p:spPr>
          <p:txBody>
            <a:bodyPr rtlCol="0" anchor="b"/>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0070C0"/>
                  </a:solidFill>
                  <a:effectLst/>
                  <a:uLnTx/>
                  <a:uFillTx/>
                  <a:latin typeface="Segoe UI"/>
                  <a:ea typeface="+mn-ea"/>
                  <a:cs typeface="+mn-cs"/>
                </a:rPr>
                <a:t>Node</a:t>
              </a:r>
            </a:p>
          </p:txBody>
        </p:sp>
        <p:sp>
          <p:nvSpPr>
            <p:cNvPr id="180" name="Rectangle 179">
              <a:extLst>
                <a:ext uri="{FF2B5EF4-FFF2-40B4-BE49-F238E27FC236}">
                  <a16:creationId xmlns:a16="http://schemas.microsoft.com/office/drawing/2014/main" id="{3DBF7735-1C97-4DF8-80E6-B9ACFC78041A}"/>
                </a:ext>
              </a:extLst>
            </p:cNvPr>
            <p:cNvSpPr/>
            <p:nvPr/>
          </p:nvSpPr>
          <p:spPr>
            <a:xfrm>
              <a:off x="3832788" y="749059"/>
              <a:ext cx="1161592" cy="1045086"/>
            </a:xfrm>
            <a:prstGeom prst="rect">
              <a:avLst/>
            </a:prstGeom>
            <a:solidFill>
              <a:srgbClr val="0070C0"/>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Calibri"/>
              </a:endParaRPr>
            </a:p>
          </p:txBody>
        </p:sp>
        <p:sp>
          <p:nvSpPr>
            <p:cNvPr id="181" name="Rectangle 180">
              <a:extLst>
                <a:ext uri="{FF2B5EF4-FFF2-40B4-BE49-F238E27FC236}">
                  <a16:creationId xmlns:a16="http://schemas.microsoft.com/office/drawing/2014/main" id="{D18E3892-92AB-49B5-8FF8-C010A1F7ED95}"/>
                </a:ext>
              </a:extLst>
            </p:cNvPr>
            <p:cNvSpPr/>
            <p:nvPr/>
          </p:nvSpPr>
          <p:spPr>
            <a:xfrm>
              <a:off x="2616242" y="1176330"/>
              <a:ext cx="1074782" cy="967922"/>
            </a:xfrm>
            <a:prstGeom prst="rect">
              <a:avLst/>
            </a:prstGeom>
            <a:solidFill>
              <a:schemeClr val="tx1"/>
            </a:solidFill>
            <a:ln w="28575"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prstClr val="white"/>
                </a:solidFill>
                <a:effectLst/>
                <a:uLnTx/>
                <a:uFillTx/>
                <a:latin typeface="Segoe UI"/>
                <a:ea typeface="+mn-ea"/>
                <a:cs typeface="Calibri"/>
              </a:endParaRPr>
            </a:p>
          </p:txBody>
        </p:sp>
      </p:grpSp>
      <p:grpSp>
        <p:nvGrpSpPr>
          <p:cNvPr id="3" name="Group 2">
            <a:extLst>
              <a:ext uri="{FF2B5EF4-FFF2-40B4-BE49-F238E27FC236}">
                <a16:creationId xmlns:a16="http://schemas.microsoft.com/office/drawing/2014/main" id="{8747C408-4BC0-45B7-85F0-F55AE67DEB08}"/>
              </a:ext>
            </a:extLst>
          </p:cNvPr>
          <p:cNvGrpSpPr/>
          <p:nvPr/>
        </p:nvGrpSpPr>
        <p:grpSpPr>
          <a:xfrm>
            <a:off x="6495092" y="540495"/>
            <a:ext cx="4671331" cy="379511"/>
            <a:chOff x="1818888" y="6083822"/>
            <a:chExt cx="4671331" cy="379511"/>
          </a:xfrm>
        </p:grpSpPr>
        <p:grpSp>
          <p:nvGrpSpPr>
            <p:cNvPr id="182" name="Group 181">
              <a:extLst>
                <a:ext uri="{FF2B5EF4-FFF2-40B4-BE49-F238E27FC236}">
                  <a16:creationId xmlns:a16="http://schemas.microsoft.com/office/drawing/2014/main" id="{2E5B5DC3-C8A6-4A08-9552-B754B6AD236D}"/>
                </a:ext>
              </a:extLst>
            </p:cNvPr>
            <p:cNvGrpSpPr/>
            <p:nvPr/>
          </p:nvGrpSpPr>
          <p:grpSpPr>
            <a:xfrm>
              <a:off x="1818888" y="6253002"/>
              <a:ext cx="1317667" cy="210331"/>
              <a:chOff x="1611776" y="2727285"/>
              <a:chExt cx="1432116" cy="228600"/>
            </a:xfrm>
            <a:solidFill>
              <a:srgbClr val="002060"/>
            </a:solidFill>
          </p:grpSpPr>
          <p:cxnSp>
            <p:nvCxnSpPr>
              <p:cNvPr id="183" name="Straight Connector 182">
                <a:extLst>
                  <a:ext uri="{FF2B5EF4-FFF2-40B4-BE49-F238E27FC236}">
                    <a16:creationId xmlns:a16="http://schemas.microsoft.com/office/drawing/2014/main" id="{9ABF27BB-B906-4827-B223-F475CBBFBFE3}"/>
                  </a:ext>
                </a:extLst>
              </p:cNvPr>
              <p:cNvCxnSpPr>
                <a:cxnSpLocks/>
              </p:cNvCxnSpPr>
              <p:nvPr/>
            </p:nvCxnSpPr>
            <p:spPr>
              <a:xfrm>
                <a:off x="1840376" y="2841585"/>
                <a:ext cx="1203516" cy="0"/>
              </a:xfrm>
              <a:prstGeom prst="line">
                <a:avLst/>
              </a:prstGeom>
              <a:grpFill/>
              <a:ln w="25400" cap="flat" cmpd="sng" algn="ctr">
                <a:solidFill>
                  <a:srgbClr val="44546A"/>
                </a:solidFill>
                <a:prstDash val="solid"/>
                <a:miter lim="800000"/>
              </a:ln>
              <a:effectLst/>
            </p:spPr>
          </p:cxnSp>
          <p:sp>
            <p:nvSpPr>
              <p:cNvPr id="184" name="Oval 183">
                <a:extLst>
                  <a:ext uri="{FF2B5EF4-FFF2-40B4-BE49-F238E27FC236}">
                    <a16:creationId xmlns:a16="http://schemas.microsoft.com/office/drawing/2014/main" id="{8B81F032-FD64-4EDB-ACF9-7A69CCDE5261}"/>
                  </a:ext>
                </a:extLst>
              </p:cNvPr>
              <p:cNvSpPr/>
              <p:nvPr/>
            </p:nvSpPr>
            <p:spPr>
              <a:xfrm>
                <a:off x="1611776" y="2727285"/>
                <a:ext cx="228600" cy="228600"/>
              </a:xfrm>
              <a:prstGeom prst="ellipse">
                <a:avLst/>
              </a:prstGeom>
              <a:solidFill>
                <a:schemeClr val="tx1"/>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grpSp>
          <p:nvGrpSpPr>
            <p:cNvPr id="185" name="Group 184">
              <a:extLst>
                <a:ext uri="{FF2B5EF4-FFF2-40B4-BE49-F238E27FC236}">
                  <a16:creationId xmlns:a16="http://schemas.microsoft.com/office/drawing/2014/main" id="{2D25481A-BAC9-4F91-8527-2B2C3F10458B}"/>
                </a:ext>
              </a:extLst>
            </p:cNvPr>
            <p:cNvGrpSpPr/>
            <p:nvPr/>
          </p:nvGrpSpPr>
          <p:grpSpPr>
            <a:xfrm>
              <a:off x="4328200" y="6252943"/>
              <a:ext cx="1317667" cy="210331"/>
              <a:chOff x="1611776" y="2727285"/>
              <a:chExt cx="1432116" cy="228600"/>
            </a:xfrm>
          </p:grpSpPr>
          <p:cxnSp>
            <p:nvCxnSpPr>
              <p:cNvPr id="186" name="Straight Connector 185">
                <a:extLst>
                  <a:ext uri="{FF2B5EF4-FFF2-40B4-BE49-F238E27FC236}">
                    <a16:creationId xmlns:a16="http://schemas.microsoft.com/office/drawing/2014/main" id="{260296F7-92C2-4D60-93F7-EF14A842C5B4}"/>
                  </a:ext>
                </a:extLst>
              </p:cNvPr>
              <p:cNvCxnSpPr>
                <a:cxnSpLocks/>
              </p:cNvCxnSpPr>
              <p:nvPr/>
            </p:nvCxnSpPr>
            <p:spPr>
              <a:xfrm>
                <a:off x="1840376" y="2841585"/>
                <a:ext cx="1203516" cy="0"/>
              </a:xfrm>
              <a:prstGeom prst="line">
                <a:avLst/>
              </a:prstGeom>
              <a:noFill/>
              <a:ln w="25400" cap="flat" cmpd="sng" algn="ctr">
                <a:solidFill>
                  <a:srgbClr val="4472C4"/>
                </a:solidFill>
                <a:prstDash val="solid"/>
                <a:miter lim="800000"/>
              </a:ln>
              <a:effectLst/>
            </p:spPr>
          </p:cxnSp>
          <p:sp>
            <p:nvSpPr>
              <p:cNvPr id="187" name="Oval 186">
                <a:extLst>
                  <a:ext uri="{FF2B5EF4-FFF2-40B4-BE49-F238E27FC236}">
                    <a16:creationId xmlns:a16="http://schemas.microsoft.com/office/drawing/2014/main" id="{3B31C1DE-B9D0-4C1B-A15B-66F04F995DEF}"/>
                  </a:ext>
                </a:extLst>
              </p:cNvPr>
              <p:cNvSpPr/>
              <p:nvPr/>
            </p:nvSpPr>
            <p:spPr>
              <a:xfrm>
                <a:off x="1611776" y="2727285"/>
                <a:ext cx="228600" cy="228600"/>
              </a:xfrm>
              <a:prstGeom prst="ellipse">
                <a:avLst/>
              </a:prstGeom>
              <a:solidFill>
                <a:srgbClr val="0070C0"/>
              </a:solidFill>
              <a:ln w="12700" cap="flat" cmpd="sng" algn="ctr">
                <a:noFill/>
                <a:prstDash val="solid"/>
                <a:miter lim="800000"/>
              </a:ln>
              <a:effectLst/>
            </p:spPr>
            <p:txBody>
              <a:bodyPr rtlCol="0" anchor="ct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188" name="TextBox 187">
              <a:extLst>
                <a:ext uri="{FF2B5EF4-FFF2-40B4-BE49-F238E27FC236}">
                  <a16:creationId xmlns:a16="http://schemas.microsoft.com/office/drawing/2014/main" id="{336341A2-30C5-4127-892E-6CCE48D3F77E}"/>
                </a:ext>
              </a:extLst>
            </p:cNvPr>
            <p:cNvSpPr txBox="1"/>
            <p:nvPr/>
          </p:nvSpPr>
          <p:spPr>
            <a:xfrm>
              <a:off x="2000060" y="6088233"/>
              <a:ext cx="2218877"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SQL Management (public IP)</a:t>
              </a:r>
            </a:p>
          </p:txBody>
        </p:sp>
        <p:sp>
          <p:nvSpPr>
            <p:cNvPr id="189" name="TextBox 188">
              <a:extLst>
                <a:ext uri="{FF2B5EF4-FFF2-40B4-BE49-F238E27FC236}">
                  <a16:creationId xmlns:a16="http://schemas.microsoft.com/office/drawing/2014/main" id="{CA2CD12B-3317-4D6E-833C-5C6BBE28CB54}"/>
                </a:ext>
              </a:extLst>
            </p:cNvPr>
            <p:cNvSpPr txBox="1"/>
            <p:nvPr/>
          </p:nvSpPr>
          <p:spPr>
            <a:xfrm>
              <a:off x="4497366" y="6083822"/>
              <a:ext cx="1992853" cy="273280"/>
            </a:xfrm>
            <a:prstGeom prst="rect">
              <a:avLst/>
            </a:prstGeom>
            <a:noFill/>
          </p:spPr>
          <p:txBody>
            <a:bodyPr wrap="none" rtlCol="0"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176" b="1" i="0" u="none" strike="noStrike" kern="1200" cap="none" spc="0" normalizeH="0" baseline="0" noProof="0" dirty="0">
                  <a:ln>
                    <a:noFill/>
                  </a:ln>
                  <a:solidFill>
                    <a:prstClr val="black"/>
                  </a:solidFill>
                  <a:effectLst/>
                  <a:uLnTx/>
                  <a:uFillTx/>
                  <a:latin typeface="Segoe UI"/>
                  <a:ea typeface="MS PGothic" charset="0"/>
                  <a:cs typeface="Segoe UI Semibold" panose="020B0702040204020203" pitchFamily="34" charset="0"/>
                </a:rPr>
                <a:t>TDS endpoint (private IP)</a:t>
              </a:r>
            </a:p>
          </p:txBody>
        </p:sp>
      </p:grpSp>
      <p:grpSp>
        <p:nvGrpSpPr>
          <p:cNvPr id="190" name="Group 189">
            <a:extLst>
              <a:ext uri="{FF2B5EF4-FFF2-40B4-BE49-F238E27FC236}">
                <a16:creationId xmlns:a16="http://schemas.microsoft.com/office/drawing/2014/main" id="{15E95BFA-B6A0-4583-9149-0B3A306E7B42}"/>
              </a:ext>
            </a:extLst>
          </p:cNvPr>
          <p:cNvGrpSpPr/>
          <p:nvPr/>
        </p:nvGrpSpPr>
        <p:grpSpPr>
          <a:xfrm>
            <a:off x="8457210" y="1543887"/>
            <a:ext cx="600170" cy="600826"/>
            <a:chOff x="4064268" y="5053939"/>
            <a:chExt cx="1637756" cy="1502877"/>
          </a:xfrm>
          <a:solidFill>
            <a:sysClr val="window" lastClr="FFFFFF"/>
          </a:solidFill>
        </p:grpSpPr>
        <p:sp>
          <p:nvSpPr>
            <p:cNvPr id="191" name="Cylinder 190">
              <a:extLst>
                <a:ext uri="{FF2B5EF4-FFF2-40B4-BE49-F238E27FC236}">
                  <a16:creationId xmlns:a16="http://schemas.microsoft.com/office/drawing/2014/main" id="{8F527E17-75F7-4D6B-A5E9-1B2BACE5DAC2}"/>
                </a:ext>
              </a:extLst>
            </p:cNvPr>
            <p:cNvSpPr/>
            <p:nvPr/>
          </p:nvSpPr>
          <p:spPr bwMode="auto">
            <a:xfrm>
              <a:off x="4064268" y="5053939"/>
              <a:ext cx="1043831" cy="1371349"/>
            </a:xfrm>
            <a:prstGeom prst="can">
              <a:avLst>
                <a:gd name="adj" fmla="val 39530"/>
              </a:avLst>
            </a:prstGeom>
            <a:grp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Freeform 146">
              <a:extLst>
                <a:ext uri="{FF2B5EF4-FFF2-40B4-BE49-F238E27FC236}">
                  <a16:creationId xmlns:a16="http://schemas.microsoft.com/office/drawing/2014/main" id="{A74C8D90-675C-44B8-BF86-A5CF5A9ABA5C}"/>
                </a:ext>
              </a:extLst>
            </p:cNvPr>
            <p:cNvSpPr>
              <a:spLocks noChangeAspect="1"/>
            </p:cNvSpPr>
            <p:nvPr/>
          </p:nvSpPr>
          <p:spPr bwMode="auto">
            <a:xfrm>
              <a:off x="4596330" y="5913854"/>
              <a:ext cx="1105694" cy="6429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cap="flat" cmpd="sng" algn="ctr">
              <a:solidFill>
                <a:schemeClr val="tx2"/>
              </a:solidFill>
              <a:prstDash val="solid"/>
              <a:miter lim="800000"/>
              <a:headEnd type="none" w="med" len="med"/>
              <a:tailEnd type="none" w="med" len="med"/>
            </a:ln>
            <a:effectLst/>
          </p:spPr>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193" name="TextBox 192">
            <a:extLst>
              <a:ext uri="{FF2B5EF4-FFF2-40B4-BE49-F238E27FC236}">
                <a16:creationId xmlns:a16="http://schemas.microsoft.com/office/drawing/2014/main" id="{73F40918-FD7E-43D2-99F3-9A9649506D6C}"/>
              </a:ext>
            </a:extLst>
          </p:cNvPr>
          <p:cNvSpPr txBox="1"/>
          <p:nvPr/>
        </p:nvSpPr>
        <p:spPr>
          <a:xfrm>
            <a:off x="8437095" y="1684447"/>
            <a:ext cx="449162" cy="273280"/>
          </a:xfrm>
          <a:prstGeom prst="rect">
            <a:avLst/>
          </a:prstGeom>
          <a:noFill/>
        </p:spPr>
        <p:txBody>
          <a:bodyPr wrap="none" rtlCol="0">
            <a:spAutoFit/>
          </a:bodyPr>
          <a:lstStyle/>
          <a:p>
            <a:pPr marL="0" marR="0" lvl="0" indent="0" algn="l" defTabSz="913505" rtl="0" eaLnBrk="1" fontAlgn="base" latinLnBrk="0" hangingPunct="1">
              <a:lnSpc>
                <a:spcPct val="100000"/>
              </a:lnSpc>
              <a:spcBef>
                <a:spcPct val="0"/>
              </a:spcBef>
              <a:spcAft>
                <a:spcPct val="0"/>
              </a:spcAft>
              <a:buClrTx/>
              <a:buSzTx/>
              <a:buFontTx/>
              <a:buNone/>
              <a:tabLst/>
              <a:defRPr/>
            </a:pPr>
            <a:r>
              <a:rPr kumimoji="0" lang="en-US" sz="1176" b="0" i="0" u="none" strike="noStrike" kern="1200" cap="none" spc="0" normalizeH="0" baseline="0" noProof="0" dirty="0">
                <a:ln>
                  <a:noFill/>
                </a:ln>
                <a:solidFill>
                  <a:prstClr val="black"/>
                </a:solidFill>
                <a:effectLst/>
                <a:uLnTx/>
                <a:uFillTx/>
                <a:latin typeface="Segoe UI"/>
                <a:ea typeface="MS PGothic" charset="0"/>
                <a:cs typeface="+mn-cs"/>
              </a:rPr>
              <a:t>SQL</a:t>
            </a:r>
          </a:p>
        </p:txBody>
      </p:sp>
    </p:spTree>
    <p:extLst>
      <p:ext uri="{BB962C8B-B14F-4D97-AF65-F5344CB8AC3E}">
        <p14:creationId xmlns:p14="http://schemas.microsoft.com/office/powerpoint/2010/main" val="2362374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78466-092D-49D4-8AF8-71820886CFCC}"/>
              </a:ext>
            </a:extLst>
          </p:cNvPr>
          <p:cNvSpPr>
            <a:spLocks noGrp="1"/>
          </p:cNvSpPr>
          <p:nvPr>
            <p:ph type="title"/>
          </p:nvPr>
        </p:nvSpPr>
        <p:spPr/>
        <p:txBody>
          <a:bodyPr/>
          <a:lstStyle/>
          <a:p>
            <a:r>
              <a:rPr lang="en-US" dirty="0"/>
              <a:t>Host your application in the cloud or keep on-premises</a:t>
            </a:r>
          </a:p>
        </p:txBody>
      </p:sp>
      <p:sp>
        <p:nvSpPr>
          <p:cNvPr id="4" name="Rectangle 3">
            <a:extLst>
              <a:ext uri="{FF2B5EF4-FFF2-40B4-BE49-F238E27FC236}">
                <a16:creationId xmlns:a16="http://schemas.microsoft.com/office/drawing/2014/main" id="{1AA38003-AD22-4CB5-B6D2-ED00B3B10FA0}"/>
              </a:ext>
            </a:extLst>
          </p:cNvPr>
          <p:cNvSpPr/>
          <p:nvPr/>
        </p:nvSpPr>
        <p:spPr bwMode="auto">
          <a:xfrm>
            <a:off x="5199272" y="3259059"/>
            <a:ext cx="2698750" cy="1976634"/>
          </a:xfrm>
          <a:prstGeom prst="rect">
            <a:avLst/>
          </a:prstGeom>
          <a:solidFill>
            <a:schemeClr val="bg1">
              <a:lumMod val="95000"/>
            </a:schemeClr>
          </a:solidFill>
          <a:ln w="12700">
            <a:solidFill>
              <a:schemeClr val="bg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5" name="Rectangle 4">
            <a:extLst>
              <a:ext uri="{FF2B5EF4-FFF2-40B4-BE49-F238E27FC236}">
                <a16:creationId xmlns:a16="http://schemas.microsoft.com/office/drawing/2014/main" id="{851FB69E-9192-4287-B8B3-045D9288B31A}"/>
              </a:ext>
            </a:extLst>
          </p:cNvPr>
          <p:cNvSpPr/>
          <p:nvPr/>
        </p:nvSpPr>
        <p:spPr bwMode="auto">
          <a:xfrm>
            <a:off x="1310871" y="3237028"/>
            <a:ext cx="3519237" cy="199112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4D9AC84-BF14-4AAE-8FED-E754DD0C1725}"/>
              </a:ext>
            </a:extLst>
          </p:cNvPr>
          <p:cNvGrpSpPr/>
          <p:nvPr/>
        </p:nvGrpSpPr>
        <p:grpSpPr>
          <a:xfrm>
            <a:off x="3808468" y="4204103"/>
            <a:ext cx="500404" cy="541326"/>
            <a:chOff x="4064268" y="5053939"/>
            <a:chExt cx="1474485" cy="1595066"/>
          </a:xfrm>
          <a:solidFill>
            <a:schemeClr val="bg1">
              <a:lumMod val="95000"/>
            </a:schemeClr>
          </a:solidFill>
        </p:grpSpPr>
        <p:sp>
          <p:nvSpPr>
            <p:cNvPr id="7" name="Cylinder 6">
              <a:extLst>
                <a:ext uri="{FF2B5EF4-FFF2-40B4-BE49-F238E27FC236}">
                  <a16:creationId xmlns:a16="http://schemas.microsoft.com/office/drawing/2014/main" id="{31944D82-DEFD-4F2A-A444-FA3F0C103004}"/>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Freeform 146">
              <a:extLst>
                <a:ext uri="{FF2B5EF4-FFF2-40B4-BE49-F238E27FC236}">
                  <a16:creationId xmlns:a16="http://schemas.microsoft.com/office/drawing/2014/main" id="{F29DFBCE-DF91-43B1-A4E5-F1FE83ABCC63}"/>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mn-ea"/>
                <a:cs typeface="Segoe UI" pitchFamily="34" charset="0"/>
              </a:endParaRPr>
            </a:p>
          </p:txBody>
        </p:sp>
      </p:grpSp>
      <p:grpSp>
        <p:nvGrpSpPr>
          <p:cNvPr id="9" name="Group 8">
            <a:extLst>
              <a:ext uri="{FF2B5EF4-FFF2-40B4-BE49-F238E27FC236}">
                <a16:creationId xmlns:a16="http://schemas.microsoft.com/office/drawing/2014/main" id="{E16B8C1F-46D1-4F36-81BE-C2A2C56DC81C}"/>
              </a:ext>
            </a:extLst>
          </p:cNvPr>
          <p:cNvGrpSpPr/>
          <p:nvPr/>
        </p:nvGrpSpPr>
        <p:grpSpPr>
          <a:xfrm>
            <a:off x="1853770" y="4204103"/>
            <a:ext cx="500404" cy="541326"/>
            <a:chOff x="4064268" y="5053939"/>
            <a:chExt cx="1474485" cy="1595066"/>
          </a:xfrm>
        </p:grpSpPr>
        <p:sp>
          <p:nvSpPr>
            <p:cNvPr id="10" name="Cylinder 9">
              <a:extLst>
                <a:ext uri="{FF2B5EF4-FFF2-40B4-BE49-F238E27FC236}">
                  <a16:creationId xmlns:a16="http://schemas.microsoft.com/office/drawing/2014/main" id="{71CF2FF0-308A-4554-8151-E4F0925337B5}"/>
                </a:ext>
              </a:extLst>
            </p:cNvPr>
            <p:cNvSpPr/>
            <p:nvPr/>
          </p:nvSpPr>
          <p:spPr bwMode="auto">
            <a:xfrm>
              <a:off x="4064268" y="5053939"/>
              <a:ext cx="1043831" cy="1371349"/>
            </a:xfrm>
            <a:prstGeom prst="can">
              <a:avLst>
                <a:gd name="adj" fmla="val 39530"/>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46">
              <a:extLst>
                <a:ext uri="{FF2B5EF4-FFF2-40B4-BE49-F238E27FC236}">
                  <a16:creationId xmlns:a16="http://schemas.microsoft.com/office/drawing/2014/main" id="{481F2F2B-22CE-4B18-ACDB-B9C834165CC5}"/>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tx2"/>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BB7B62F5-C2E9-4DEC-B7AE-38D090CDE728}"/>
              </a:ext>
            </a:extLst>
          </p:cNvPr>
          <p:cNvSpPr txBox="1"/>
          <p:nvPr/>
        </p:nvSpPr>
        <p:spPr>
          <a:xfrm>
            <a:off x="1267009" y="4818630"/>
            <a:ext cx="177326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#1</a:t>
            </a:r>
          </a:p>
        </p:txBody>
      </p:sp>
      <p:sp>
        <p:nvSpPr>
          <p:cNvPr id="13" name="TextBox 12">
            <a:extLst>
              <a:ext uri="{FF2B5EF4-FFF2-40B4-BE49-F238E27FC236}">
                <a16:creationId xmlns:a16="http://schemas.microsoft.com/office/drawing/2014/main" id="{7B487A99-CF3F-41F9-A593-5CF11E7EBA81}"/>
              </a:ext>
            </a:extLst>
          </p:cNvPr>
          <p:cNvSpPr txBox="1"/>
          <p:nvPr/>
        </p:nvSpPr>
        <p:spPr>
          <a:xfrm>
            <a:off x="3155743" y="4818630"/>
            <a:ext cx="1779163"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n-ea"/>
                <a:cs typeface="Segoe UI Semibold" charset="0"/>
              </a:rPr>
              <a:t>SQL Managed Instance #2</a:t>
            </a:r>
          </a:p>
        </p:txBody>
      </p:sp>
      <p:sp>
        <p:nvSpPr>
          <p:cNvPr id="14" name="Rectangle 13">
            <a:extLst>
              <a:ext uri="{FF2B5EF4-FFF2-40B4-BE49-F238E27FC236}">
                <a16:creationId xmlns:a16="http://schemas.microsoft.com/office/drawing/2014/main" id="{5E0F20F9-8C13-4ECC-AB83-66F594C693B3}"/>
              </a:ext>
            </a:extLst>
          </p:cNvPr>
          <p:cNvSpPr/>
          <p:nvPr/>
        </p:nvSpPr>
        <p:spPr bwMode="auto">
          <a:xfrm>
            <a:off x="1145641" y="1375443"/>
            <a:ext cx="3824146" cy="3995697"/>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7DDEDE40-63C5-41FE-9333-41D86F1C56DE}"/>
              </a:ext>
            </a:extLst>
          </p:cNvPr>
          <p:cNvCxnSpPr>
            <a:cxnSpLocks/>
          </p:cNvCxnSpPr>
          <p:nvPr/>
        </p:nvCxnSpPr>
        <p:spPr>
          <a:xfrm flipH="1" flipV="1">
            <a:off x="5604699" y="4894551"/>
            <a:ext cx="34801" cy="0"/>
          </a:xfrm>
          <a:prstGeom prst="line">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6" name="Rectangle 15">
            <a:extLst>
              <a:ext uri="{FF2B5EF4-FFF2-40B4-BE49-F238E27FC236}">
                <a16:creationId xmlns:a16="http://schemas.microsoft.com/office/drawing/2014/main" id="{11C04D93-B046-4AB8-A880-2DF7578FBBA6}"/>
              </a:ext>
            </a:extLst>
          </p:cNvPr>
          <p:cNvSpPr/>
          <p:nvPr/>
        </p:nvSpPr>
        <p:spPr bwMode="auto">
          <a:xfrm>
            <a:off x="1310871" y="1705901"/>
            <a:ext cx="3519237" cy="1244730"/>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7" name="TextBox 16">
            <a:extLst>
              <a:ext uri="{FF2B5EF4-FFF2-40B4-BE49-F238E27FC236}">
                <a16:creationId xmlns:a16="http://schemas.microsoft.com/office/drawing/2014/main" id="{8FEBB0D0-4CB9-47D3-9650-7836793B9EF8}"/>
              </a:ext>
            </a:extLst>
          </p:cNvPr>
          <p:cNvSpPr txBox="1"/>
          <p:nvPr/>
        </p:nvSpPr>
        <p:spPr>
          <a:xfrm>
            <a:off x="1185703" y="1405172"/>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SQL MI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8" name="TextBox 17">
            <a:extLst>
              <a:ext uri="{FF2B5EF4-FFF2-40B4-BE49-F238E27FC236}">
                <a16:creationId xmlns:a16="http://schemas.microsoft.com/office/drawing/2014/main" id="{F64A4979-6CA5-4BFB-A637-21A598D3B202}"/>
              </a:ext>
            </a:extLst>
          </p:cNvPr>
          <p:cNvSpPr txBox="1"/>
          <p:nvPr/>
        </p:nvSpPr>
        <p:spPr>
          <a:xfrm>
            <a:off x="1183869" y="173379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19" name="TextBox 18">
            <a:extLst>
              <a:ext uri="{FF2B5EF4-FFF2-40B4-BE49-F238E27FC236}">
                <a16:creationId xmlns:a16="http://schemas.microsoft.com/office/drawing/2014/main" id="{1852A508-D5EB-4D19-B5A5-E110DF427E45}"/>
              </a:ext>
            </a:extLst>
          </p:cNvPr>
          <p:cNvSpPr txBox="1"/>
          <p:nvPr/>
        </p:nvSpPr>
        <p:spPr>
          <a:xfrm>
            <a:off x="1137970" y="3274103"/>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MI 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20" name="Picture 2" descr="Image result for azure app service">
            <a:hlinkClick r:id="rId3"/>
            <a:extLst>
              <a:ext uri="{FF2B5EF4-FFF2-40B4-BE49-F238E27FC236}">
                <a16:creationId xmlns:a16="http://schemas.microsoft.com/office/drawing/2014/main" id="{9FE138C9-32DD-4919-96FA-2EAEF617B35A}"/>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365447" y="2069405"/>
            <a:ext cx="899358" cy="472163"/>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09005FC2-730E-4383-A800-2F3B58EDB403}"/>
              </a:ext>
            </a:extLst>
          </p:cNvPr>
          <p:cNvGrpSpPr/>
          <p:nvPr/>
        </p:nvGrpSpPr>
        <p:grpSpPr>
          <a:xfrm>
            <a:off x="1934798" y="2155989"/>
            <a:ext cx="275421" cy="485106"/>
            <a:chOff x="6641599" y="5035760"/>
            <a:chExt cx="280984" cy="494903"/>
          </a:xfrm>
          <a:noFill/>
        </p:grpSpPr>
        <p:sp>
          <p:nvSpPr>
            <p:cNvPr id="22" name="Freeform 5">
              <a:extLst>
                <a:ext uri="{FF2B5EF4-FFF2-40B4-BE49-F238E27FC236}">
                  <a16:creationId xmlns:a16="http://schemas.microsoft.com/office/drawing/2014/main" id="{4A518C25-C743-43C5-B651-A47969418F6E}"/>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23" name="Freeform 5">
              <a:extLst>
                <a:ext uri="{FF2B5EF4-FFF2-40B4-BE49-F238E27FC236}">
                  <a16:creationId xmlns:a16="http://schemas.microsoft.com/office/drawing/2014/main" id="{CBBECDF6-7E7B-4A7D-8D3F-6707427331E0}"/>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grp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2E114653-387E-4B1C-BF25-D1608F241B34}"/>
              </a:ext>
            </a:extLst>
          </p:cNvPr>
          <p:cNvGrpSpPr/>
          <p:nvPr/>
        </p:nvGrpSpPr>
        <p:grpSpPr>
          <a:xfrm>
            <a:off x="3909860" y="2394997"/>
            <a:ext cx="452994" cy="398486"/>
            <a:chOff x="2500207" y="5723903"/>
            <a:chExt cx="453058" cy="398542"/>
          </a:xfrm>
          <a:noFill/>
        </p:grpSpPr>
        <p:grpSp>
          <p:nvGrpSpPr>
            <p:cNvPr id="25" name="Group 24">
              <a:extLst>
                <a:ext uri="{FF2B5EF4-FFF2-40B4-BE49-F238E27FC236}">
                  <a16:creationId xmlns:a16="http://schemas.microsoft.com/office/drawing/2014/main" id="{94846E14-546D-4B9C-9C3A-58C7BC63E8FB}"/>
                </a:ext>
              </a:extLst>
            </p:cNvPr>
            <p:cNvGrpSpPr/>
            <p:nvPr/>
          </p:nvGrpSpPr>
          <p:grpSpPr>
            <a:xfrm flipH="1">
              <a:off x="2528129" y="5723903"/>
              <a:ext cx="397423" cy="398542"/>
              <a:chOff x="4825203" y="4636641"/>
              <a:chExt cx="484632" cy="485997"/>
            </a:xfrm>
            <a:grpFill/>
          </p:grpSpPr>
          <p:grpSp>
            <p:nvGrpSpPr>
              <p:cNvPr id="27" name="Group 26">
                <a:extLst>
                  <a:ext uri="{FF2B5EF4-FFF2-40B4-BE49-F238E27FC236}">
                    <a16:creationId xmlns:a16="http://schemas.microsoft.com/office/drawing/2014/main" id="{8BBDB139-0C96-449E-A658-4E316B8895BB}"/>
                  </a:ext>
                </a:extLst>
              </p:cNvPr>
              <p:cNvGrpSpPr/>
              <p:nvPr/>
            </p:nvGrpSpPr>
            <p:grpSpPr>
              <a:xfrm>
                <a:off x="4825203" y="4636641"/>
                <a:ext cx="484632" cy="485997"/>
                <a:chOff x="2107244" y="1575258"/>
                <a:chExt cx="310993" cy="264555"/>
              </a:xfrm>
              <a:grpFill/>
            </p:grpSpPr>
            <p:sp>
              <p:nvSpPr>
                <p:cNvPr id="29" name="Rectangle 9">
                  <a:extLst>
                    <a:ext uri="{FF2B5EF4-FFF2-40B4-BE49-F238E27FC236}">
                      <a16:creationId xmlns:a16="http://schemas.microsoft.com/office/drawing/2014/main" id="{5ADBD7B1-D8A9-4BB9-AD9C-7D357E7D497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0" name="Line 10">
                  <a:extLst>
                    <a:ext uri="{FF2B5EF4-FFF2-40B4-BE49-F238E27FC236}">
                      <a16:creationId xmlns:a16="http://schemas.microsoft.com/office/drawing/2014/main" id="{4224422E-5276-467F-A752-AC062DA3A34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28" name="Oval 27">
                <a:extLst>
                  <a:ext uri="{FF2B5EF4-FFF2-40B4-BE49-F238E27FC236}">
                    <a16:creationId xmlns:a16="http://schemas.microsoft.com/office/drawing/2014/main" id="{561BB2E7-7E23-4CEE-B202-288B143AD57F}"/>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26" name="TextBox 25">
              <a:extLst>
                <a:ext uri="{FF2B5EF4-FFF2-40B4-BE49-F238E27FC236}">
                  <a16:creationId xmlns:a16="http://schemas.microsoft.com/office/drawing/2014/main" id="{DC711E42-88D4-4BBF-85C4-8F80A330A800}"/>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38" name="Connector: Elbow 37">
            <a:extLst>
              <a:ext uri="{FF2B5EF4-FFF2-40B4-BE49-F238E27FC236}">
                <a16:creationId xmlns:a16="http://schemas.microsoft.com/office/drawing/2014/main" id="{9ABFC5CC-1C64-497D-B206-323E827D2005}"/>
              </a:ext>
            </a:extLst>
          </p:cNvPr>
          <p:cNvCxnSpPr>
            <a:cxnSpLocks/>
          </p:cNvCxnSpPr>
          <p:nvPr/>
        </p:nvCxnSpPr>
        <p:spPr>
          <a:xfrm rot="10800000" flipV="1">
            <a:off x="2381279" y="2305486"/>
            <a:ext cx="1072292" cy="2131317"/>
          </a:xfrm>
          <a:prstGeom prst="bentConnector3">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CB0B83-7C1B-450A-AC5E-B14D2650F838}"/>
              </a:ext>
            </a:extLst>
          </p:cNvPr>
          <p:cNvCxnSpPr/>
          <p:nvPr/>
        </p:nvCxnSpPr>
        <p:spPr>
          <a:xfrm>
            <a:off x="2103972" y="2796416"/>
            <a:ext cx="0" cy="1332852"/>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E65C1064-3DF3-4027-BAD6-6F73DB6520A7}"/>
              </a:ext>
            </a:extLst>
          </p:cNvPr>
          <p:cNvSpPr txBox="1"/>
          <p:nvPr/>
        </p:nvSpPr>
        <p:spPr>
          <a:xfrm>
            <a:off x="1743814" y="1952264"/>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41" name="TextBox 40">
            <a:extLst>
              <a:ext uri="{FF2B5EF4-FFF2-40B4-BE49-F238E27FC236}">
                <a16:creationId xmlns:a16="http://schemas.microsoft.com/office/drawing/2014/main" id="{2FB7436E-0302-4AAA-8DF1-7F9219517FDA}"/>
              </a:ext>
            </a:extLst>
          </p:cNvPr>
          <p:cNvSpPr txBox="1"/>
          <p:nvPr/>
        </p:nvSpPr>
        <p:spPr>
          <a:xfrm>
            <a:off x="3394273" y="1851287"/>
            <a:ext cx="1070798"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grpSp>
        <p:nvGrpSpPr>
          <p:cNvPr id="42" name="Group 41">
            <a:extLst>
              <a:ext uri="{FF2B5EF4-FFF2-40B4-BE49-F238E27FC236}">
                <a16:creationId xmlns:a16="http://schemas.microsoft.com/office/drawing/2014/main" id="{3A0B9CE7-1432-4B85-A154-B22B72997E36}"/>
              </a:ext>
            </a:extLst>
          </p:cNvPr>
          <p:cNvGrpSpPr/>
          <p:nvPr/>
        </p:nvGrpSpPr>
        <p:grpSpPr>
          <a:xfrm>
            <a:off x="4538357" y="1823055"/>
            <a:ext cx="6870831" cy="3536798"/>
            <a:chOff x="3841351" y="1689459"/>
            <a:chExt cx="6871805" cy="3537300"/>
          </a:xfrm>
        </p:grpSpPr>
        <p:sp>
          <p:nvSpPr>
            <p:cNvPr id="43" name="Rectangle 42">
              <a:extLst>
                <a:ext uri="{FF2B5EF4-FFF2-40B4-BE49-F238E27FC236}">
                  <a16:creationId xmlns:a16="http://schemas.microsoft.com/office/drawing/2014/main" id="{8DA67C53-49E1-42F6-B779-7DB5766CA02E}"/>
                </a:ext>
              </a:extLst>
            </p:cNvPr>
            <p:cNvSpPr/>
            <p:nvPr/>
          </p:nvSpPr>
          <p:spPr bwMode="auto">
            <a:xfrm>
              <a:off x="7486108" y="3112811"/>
              <a:ext cx="3069003" cy="1991402"/>
            </a:xfrm>
            <a:prstGeom prst="rect">
              <a:avLst/>
            </a:prstGeom>
            <a:solidFill>
              <a:schemeClr val="bg1">
                <a:lumMod val="95000"/>
              </a:schemeClr>
            </a:solid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44" name="Group 43">
              <a:extLst>
                <a:ext uri="{FF2B5EF4-FFF2-40B4-BE49-F238E27FC236}">
                  <a16:creationId xmlns:a16="http://schemas.microsoft.com/office/drawing/2014/main" id="{827CBEC3-FF1F-4D84-971F-B8B4A8A4D820}"/>
                </a:ext>
              </a:extLst>
            </p:cNvPr>
            <p:cNvGrpSpPr/>
            <p:nvPr/>
          </p:nvGrpSpPr>
          <p:grpSpPr>
            <a:xfrm>
              <a:off x="7650008" y="1694687"/>
              <a:ext cx="440032" cy="440040"/>
              <a:chOff x="11679011" y="5307409"/>
              <a:chExt cx="457200" cy="457208"/>
            </a:xfrm>
          </p:grpSpPr>
          <p:sp>
            <p:nvSpPr>
              <p:cNvPr id="73" name="Oval 72">
                <a:extLst>
                  <a:ext uri="{FF2B5EF4-FFF2-40B4-BE49-F238E27FC236}">
                    <a16:creationId xmlns:a16="http://schemas.microsoft.com/office/drawing/2014/main" id="{BC8509FA-C6FD-4547-9268-762EB5005BF4}"/>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D8DC8BB6-16B2-4D80-A3DE-C8A0E18962CB}"/>
                  </a:ext>
                </a:extLst>
              </p:cNvPr>
              <p:cNvSpPr/>
              <p:nvPr/>
            </p:nvSpPr>
            <p:spPr bwMode="auto">
              <a:xfrm>
                <a:off x="11794036" y="5307409"/>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401120BB-3B97-46BC-96F8-E7BC09C8AF95}"/>
                  </a:ext>
                </a:extLst>
              </p:cNvPr>
              <p:cNvCxnSpPr>
                <a:stCxn id="73" idx="2"/>
                <a:endCxn id="73"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C7F64F7-7B01-4B02-B427-429E6BA43277}"/>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30D14E6-0B9B-412D-99B5-16237C511EBB}"/>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1FD633B-D1F1-4029-928D-EAC720857FFD}"/>
                  </a:ext>
                </a:extLst>
              </p:cNvPr>
              <p:cNvCxnSpPr>
                <a:cxnSpLocks/>
                <a:stCxn id="74" idx="4"/>
                <a:endCxn id="74"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069864C9-0DB3-49AF-AE73-B104F1E36AD1}"/>
                </a:ext>
              </a:extLst>
            </p:cNvPr>
            <p:cNvSpPr txBox="1"/>
            <p:nvPr/>
          </p:nvSpPr>
          <p:spPr>
            <a:xfrm>
              <a:off x="8226061" y="1689459"/>
              <a:ext cx="1663547" cy="480068"/>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 peered VNet</a:t>
              </a:r>
            </a:p>
          </p:txBody>
        </p:sp>
        <p:sp>
          <p:nvSpPr>
            <p:cNvPr id="46" name="Rectangle 45">
              <a:extLst>
                <a:ext uri="{FF2B5EF4-FFF2-40B4-BE49-F238E27FC236}">
                  <a16:creationId xmlns:a16="http://schemas.microsoft.com/office/drawing/2014/main" id="{B55F69EC-64C3-47C0-B3F9-0BED43A4C026}"/>
                </a:ext>
              </a:extLst>
            </p:cNvPr>
            <p:cNvSpPr/>
            <p:nvPr/>
          </p:nvSpPr>
          <p:spPr bwMode="auto">
            <a:xfrm>
              <a:off x="7342888" y="2777067"/>
              <a:ext cx="3370268" cy="2449692"/>
            </a:xfrm>
            <a:prstGeom prst="rect">
              <a:avLst/>
            </a:prstGeom>
            <a:noFill/>
            <a:ln w="127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47" name="TextBox 46">
              <a:extLst>
                <a:ext uri="{FF2B5EF4-FFF2-40B4-BE49-F238E27FC236}">
                  <a16:creationId xmlns:a16="http://schemas.microsoft.com/office/drawing/2014/main" id="{BEDFA09A-F459-44C9-9FBA-1FE9FE18ADDD}"/>
                </a:ext>
              </a:extLst>
            </p:cNvPr>
            <p:cNvSpPr txBox="1"/>
            <p:nvPr/>
          </p:nvSpPr>
          <p:spPr>
            <a:xfrm>
              <a:off x="9388703" y="2826868"/>
              <a:ext cx="1294803"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Application </a:t>
              </a:r>
              <a:r>
                <a:rPr kumimoji="0" lang="en-US" sz="1000" b="0" i="0" u="none" strike="noStrike" kern="0" cap="none" spc="0" normalizeH="0" baseline="0" noProof="0" dirty="0">
                  <a:ln>
                    <a:solidFill>
                      <a:srgbClr val="FFFFFF">
                        <a:alpha val="0"/>
                      </a:srgbClr>
                    </a:solidFill>
                  </a:ln>
                  <a:solidFill>
                    <a:srgbClr val="0078D7"/>
                  </a:solidFill>
                  <a:effectLst/>
                  <a:uLnTx/>
                  <a:uFillTx/>
                  <a:latin typeface="Segoe UI Semibold" charset="0"/>
                  <a:ea typeface="MS PGothic" charset="0"/>
                  <a:cs typeface="Segoe UI Semibold" charset="0"/>
                </a:rPr>
                <a:t>VNet</a:t>
              </a:r>
              <a:endParaRPr kumimoji="0" lang="en-US" sz="1000" b="0" i="0" u="none" strike="noStrike" kern="0" cap="none" spc="0" normalizeH="0" baseline="0" noProof="0" dirty="0">
                <a:ln>
                  <a:solidFill>
                    <a:srgbClr val="FFFFFF">
                      <a:alpha val="0"/>
                    </a:srgbClr>
                  </a:solidFill>
                </a:ln>
                <a:solidFill>
                  <a:srgbClr val="000000"/>
                </a:solidFill>
                <a:effectLst/>
                <a:uLnTx/>
                <a:uFillTx/>
                <a:latin typeface="Segoe UI Semilight" panose="020B0402040204020203" pitchFamily="34" charset="0"/>
                <a:ea typeface="MS PGothic" charset="0"/>
                <a:cs typeface="Segoe UI Semilight" panose="020B0402040204020203" pitchFamily="34" charset="0"/>
              </a:endParaRPr>
            </a:p>
          </p:txBody>
        </p:sp>
        <p:pic>
          <p:nvPicPr>
            <p:cNvPr id="48" name="Picture 2" descr="Image result for azure app service">
              <a:hlinkClick r:id="rId3"/>
              <a:extLst>
                <a:ext uri="{FF2B5EF4-FFF2-40B4-BE49-F238E27FC236}">
                  <a16:creationId xmlns:a16="http://schemas.microsoft.com/office/drawing/2014/main" id="{35B6BD92-7801-4BB4-BD71-080579DE69F0}"/>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90131" y="4170431"/>
              <a:ext cx="899486" cy="47223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72B0EEF8-E142-449C-9229-091DBD592681}"/>
                </a:ext>
              </a:extLst>
            </p:cNvPr>
            <p:cNvGrpSpPr/>
            <p:nvPr/>
          </p:nvGrpSpPr>
          <p:grpSpPr>
            <a:xfrm>
              <a:off x="8234621" y="4496069"/>
              <a:ext cx="453058" cy="398542"/>
              <a:chOff x="2500207" y="5723903"/>
              <a:chExt cx="453058" cy="398542"/>
            </a:xfrm>
          </p:grpSpPr>
          <p:grpSp>
            <p:nvGrpSpPr>
              <p:cNvPr id="67" name="Group 66">
                <a:extLst>
                  <a:ext uri="{FF2B5EF4-FFF2-40B4-BE49-F238E27FC236}">
                    <a16:creationId xmlns:a16="http://schemas.microsoft.com/office/drawing/2014/main" id="{D5F7C04F-727B-4EB6-AD20-A5D25092AC01}"/>
                  </a:ext>
                </a:extLst>
              </p:cNvPr>
              <p:cNvGrpSpPr/>
              <p:nvPr/>
            </p:nvGrpSpPr>
            <p:grpSpPr>
              <a:xfrm flipH="1">
                <a:off x="2528129" y="5723903"/>
                <a:ext cx="397423" cy="398542"/>
                <a:chOff x="4825203" y="4636641"/>
                <a:chExt cx="484632" cy="485997"/>
              </a:xfrm>
              <a:noFill/>
            </p:grpSpPr>
            <p:grpSp>
              <p:nvGrpSpPr>
                <p:cNvPr id="69" name="Group 68">
                  <a:extLst>
                    <a:ext uri="{FF2B5EF4-FFF2-40B4-BE49-F238E27FC236}">
                      <a16:creationId xmlns:a16="http://schemas.microsoft.com/office/drawing/2014/main" id="{2CCFE46F-E40F-4914-AC2C-6667B99755D1}"/>
                    </a:ext>
                  </a:extLst>
                </p:cNvPr>
                <p:cNvGrpSpPr/>
                <p:nvPr/>
              </p:nvGrpSpPr>
              <p:grpSpPr>
                <a:xfrm>
                  <a:off x="4825203" y="4636641"/>
                  <a:ext cx="484632" cy="485997"/>
                  <a:chOff x="2107244" y="1575258"/>
                  <a:chExt cx="310993" cy="264555"/>
                </a:xfrm>
                <a:grpFill/>
              </p:grpSpPr>
              <p:sp>
                <p:nvSpPr>
                  <p:cNvPr id="71" name="Rectangle 9">
                    <a:extLst>
                      <a:ext uri="{FF2B5EF4-FFF2-40B4-BE49-F238E27FC236}">
                        <a16:creationId xmlns:a16="http://schemas.microsoft.com/office/drawing/2014/main" id="{602F2A27-C4BB-4855-823B-9711C0197FA1}"/>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72" name="Line 10">
                    <a:extLst>
                      <a:ext uri="{FF2B5EF4-FFF2-40B4-BE49-F238E27FC236}">
                        <a16:creationId xmlns:a16="http://schemas.microsoft.com/office/drawing/2014/main" id="{FFBAA4FF-8EB4-4834-8423-5EDC5D8D1E0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70" name="Oval 69">
                  <a:extLst>
                    <a:ext uri="{FF2B5EF4-FFF2-40B4-BE49-F238E27FC236}">
                      <a16:creationId xmlns:a16="http://schemas.microsoft.com/office/drawing/2014/main" id="{7E64B760-B136-4E71-8A13-D629A550F37E}"/>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8" name="TextBox 67">
                <a:extLst>
                  <a:ext uri="{FF2B5EF4-FFF2-40B4-BE49-F238E27FC236}">
                    <a16:creationId xmlns:a16="http://schemas.microsoft.com/office/drawing/2014/main" id="{028F0E9A-94A3-4DDB-B292-62251571EF1C}"/>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0" name="Straight Arrow Connector 49">
              <a:extLst>
                <a:ext uri="{FF2B5EF4-FFF2-40B4-BE49-F238E27FC236}">
                  <a16:creationId xmlns:a16="http://schemas.microsoft.com/office/drawing/2014/main" id="{795B428F-AF47-4E2F-B554-56D09FBB5A95}"/>
                </a:ext>
              </a:extLst>
            </p:cNvPr>
            <p:cNvCxnSpPr>
              <a:cxnSpLocks/>
            </p:cNvCxnSpPr>
            <p:nvPr/>
          </p:nvCxnSpPr>
          <p:spPr>
            <a:xfrm flipH="1">
              <a:off x="3841351" y="4469723"/>
              <a:ext cx="385590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8ACDBFF2-7834-4C89-8048-F54213C5130E}"/>
                </a:ext>
              </a:extLst>
            </p:cNvPr>
            <p:cNvGrpSpPr/>
            <p:nvPr/>
          </p:nvGrpSpPr>
          <p:grpSpPr>
            <a:xfrm>
              <a:off x="7955883" y="3287543"/>
              <a:ext cx="275460" cy="485174"/>
              <a:chOff x="6641599" y="5035760"/>
              <a:chExt cx="280984" cy="494903"/>
            </a:xfrm>
          </p:grpSpPr>
          <p:sp>
            <p:nvSpPr>
              <p:cNvPr id="65" name="Freeform 5">
                <a:extLst>
                  <a:ext uri="{FF2B5EF4-FFF2-40B4-BE49-F238E27FC236}">
                    <a16:creationId xmlns:a16="http://schemas.microsoft.com/office/drawing/2014/main" id="{50BB7B9D-D5AD-430B-81CA-A3F3A6111811}"/>
                  </a:ext>
                </a:extLst>
              </p:cNvPr>
              <p:cNvSpPr>
                <a:spLocks noEditPoints="1"/>
              </p:cNvSpPr>
              <p:nvPr/>
            </p:nvSpPr>
            <p:spPr bwMode="auto">
              <a:xfrm>
                <a:off x="66415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9751B76C-6494-4604-AE37-235EA0DB476B}"/>
                  </a:ext>
                </a:extLst>
              </p:cNvPr>
              <p:cNvSpPr>
                <a:spLocks noEditPoints="1"/>
              </p:cNvSpPr>
              <p:nvPr/>
            </p:nvSpPr>
            <p:spPr bwMode="auto">
              <a:xfrm>
                <a:off x="6793999" y="5035760"/>
                <a:ext cx="128584" cy="49490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FBB0A6F2-5EA5-4A6E-9231-E0F81674F7F1}"/>
                </a:ext>
              </a:extLst>
            </p:cNvPr>
            <p:cNvGrpSpPr/>
            <p:nvPr/>
          </p:nvGrpSpPr>
          <p:grpSpPr>
            <a:xfrm>
              <a:off x="8172198" y="3516709"/>
              <a:ext cx="453058" cy="398542"/>
              <a:chOff x="2500207" y="5723903"/>
              <a:chExt cx="453058" cy="398542"/>
            </a:xfrm>
          </p:grpSpPr>
          <p:grpSp>
            <p:nvGrpSpPr>
              <p:cNvPr id="59" name="Group 58">
                <a:extLst>
                  <a:ext uri="{FF2B5EF4-FFF2-40B4-BE49-F238E27FC236}">
                    <a16:creationId xmlns:a16="http://schemas.microsoft.com/office/drawing/2014/main" id="{E07D926B-4BBF-42A3-A539-497AAA557950}"/>
                  </a:ext>
                </a:extLst>
              </p:cNvPr>
              <p:cNvGrpSpPr/>
              <p:nvPr/>
            </p:nvGrpSpPr>
            <p:grpSpPr>
              <a:xfrm flipH="1">
                <a:off x="2528129" y="5723903"/>
                <a:ext cx="397423" cy="398542"/>
                <a:chOff x="4825203" y="4636641"/>
                <a:chExt cx="484632" cy="485997"/>
              </a:xfrm>
              <a:noFill/>
            </p:grpSpPr>
            <p:grpSp>
              <p:nvGrpSpPr>
                <p:cNvPr id="61" name="Group 60">
                  <a:extLst>
                    <a:ext uri="{FF2B5EF4-FFF2-40B4-BE49-F238E27FC236}">
                      <a16:creationId xmlns:a16="http://schemas.microsoft.com/office/drawing/2014/main" id="{0980C84A-725C-4E60-877E-BE8174704F8C}"/>
                    </a:ext>
                  </a:extLst>
                </p:cNvPr>
                <p:cNvGrpSpPr/>
                <p:nvPr/>
              </p:nvGrpSpPr>
              <p:grpSpPr>
                <a:xfrm>
                  <a:off x="4825203" y="4636641"/>
                  <a:ext cx="484632" cy="485997"/>
                  <a:chOff x="2107244" y="1575258"/>
                  <a:chExt cx="310993" cy="264555"/>
                </a:xfrm>
                <a:grpFill/>
              </p:grpSpPr>
              <p:sp>
                <p:nvSpPr>
                  <p:cNvPr id="63" name="Rectangle 9">
                    <a:extLst>
                      <a:ext uri="{FF2B5EF4-FFF2-40B4-BE49-F238E27FC236}">
                        <a16:creationId xmlns:a16="http://schemas.microsoft.com/office/drawing/2014/main" id="{2544B2F6-E69F-4440-8674-E99102BF1F72}"/>
                      </a:ext>
                    </a:extLst>
                  </p:cNvPr>
                  <p:cNvSpPr>
                    <a:spLocks noChangeArrowheads="1"/>
                  </p:cNvSpPr>
                  <p:nvPr/>
                </p:nvSpPr>
                <p:spPr bwMode="auto">
                  <a:xfrm>
                    <a:off x="2107244" y="1575258"/>
                    <a:ext cx="310993" cy="264555"/>
                  </a:xfrm>
                  <a:prstGeom prst="rect">
                    <a:avLst/>
                  </a:prstGeom>
                  <a:solidFill>
                    <a:schemeClr val="bg1">
                      <a:lumMod val="95000"/>
                    </a:schemeClr>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64" name="Line 10">
                    <a:extLst>
                      <a:ext uri="{FF2B5EF4-FFF2-40B4-BE49-F238E27FC236}">
                        <a16:creationId xmlns:a16="http://schemas.microsoft.com/office/drawing/2014/main" id="{0B4D2B95-0520-4D71-BD5E-8CB42FDD5356}"/>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62" name="Oval 61">
                  <a:extLst>
                    <a:ext uri="{FF2B5EF4-FFF2-40B4-BE49-F238E27FC236}">
                      <a16:creationId xmlns:a16="http://schemas.microsoft.com/office/drawing/2014/main" id="{F007E318-19C7-4207-8E22-F760BFAAC6F0}"/>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60" name="TextBox 59">
                <a:extLst>
                  <a:ext uri="{FF2B5EF4-FFF2-40B4-BE49-F238E27FC236}">
                    <a16:creationId xmlns:a16="http://schemas.microsoft.com/office/drawing/2014/main" id="{94D1A5E9-E885-4737-9ABB-03264F7C7333}"/>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53" name="Connector: Elbow 52">
              <a:extLst>
                <a:ext uri="{FF2B5EF4-FFF2-40B4-BE49-F238E27FC236}">
                  <a16:creationId xmlns:a16="http://schemas.microsoft.com/office/drawing/2014/main" id="{FD280B2E-9AF0-48D1-B3EA-956D2F78C80A}"/>
                </a:ext>
              </a:extLst>
            </p:cNvPr>
            <p:cNvCxnSpPr>
              <a:cxnSpLocks/>
            </p:cNvCxnSpPr>
            <p:nvPr/>
          </p:nvCxnSpPr>
          <p:spPr>
            <a:xfrm rot="10800000" flipV="1">
              <a:off x="3841352" y="3566339"/>
              <a:ext cx="4043100" cy="779467"/>
            </a:xfrm>
            <a:prstGeom prst="bentConnector3">
              <a:avLst>
                <a:gd name="adj1" fmla="val 2220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E616104B-1711-470A-99E5-595F805FD33B}"/>
                </a:ext>
              </a:extLst>
            </p:cNvPr>
            <p:cNvSpPr txBox="1"/>
            <p:nvPr/>
          </p:nvSpPr>
          <p:spPr>
            <a:xfrm>
              <a:off x="8756383" y="3524465"/>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IaaS Hosted</a:t>
              </a:r>
            </a:p>
          </p:txBody>
        </p:sp>
        <p:sp>
          <p:nvSpPr>
            <p:cNvPr id="55" name="TextBox 54">
              <a:extLst>
                <a:ext uri="{FF2B5EF4-FFF2-40B4-BE49-F238E27FC236}">
                  <a16:creationId xmlns:a16="http://schemas.microsoft.com/office/drawing/2014/main" id="{D9D74E67-47E0-43D6-844C-E3CA7024FC9F}"/>
                </a:ext>
              </a:extLst>
            </p:cNvPr>
            <p:cNvSpPr txBox="1"/>
            <p:nvPr/>
          </p:nvSpPr>
          <p:spPr>
            <a:xfrm>
              <a:off x="8765563" y="4326856"/>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App Service</a:t>
              </a:r>
            </a:p>
          </p:txBody>
        </p:sp>
        <p:sp>
          <p:nvSpPr>
            <p:cNvPr id="56" name="TextBox 55">
              <a:extLst>
                <a:ext uri="{FF2B5EF4-FFF2-40B4-BE49-F238E27FC236}">
                  <a16:creationId xmlns:a16="http://schemas.microsoft.com/office/drawing/2014/main" id="{188343FA-F49C-413A-A833-17AF82583906}"/>
                </a:ext>
              </a:extLst>
            </p:cNvPr>
            <p:cNvSpPr txBox="1"/>
            <p:nvPr/>
          </p:nvSpPr>
          <p:spPr>
            <a:xfrm>
              <a:off x="9607196" y="3162744"/>
              <a:ext cx="1070950"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 </a:t>
              </a: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subnet</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cxnSp>
          <p:nvCxnSpPr>
            <p:cNvPr id="57" name="Connector: Elbow 56">
              <a:extLst>
                <a:ext uri="{FF2B5EF4-FFF2-40B4-BE49-F238E27FC236}">
                  <a16:creationId xmlns:a16="http://schemas.microsoft.com/office/drawing/2014/main" id="{F4010BF9-A1C0-4979-A95B-2FEE493D6220}"/>
                </a:ext>
              </a:extLst>
            </p:cNvPr>
            <p:cNvCxnSpPr>
              <a:cxnSpLocks/>
            </p:cNvCxnSpPr>
            <p:nvPr/>
          </p:nvCxnSpPr>
          <p:spPr>
            <a:xfrm rot="10800000" flipV="1">
              <a:off x="3841352" y="1907821"/>
              <a:ext cx="3701645" cy="2292929"/>
            </a:xfrm>
            <a:prstGeom prst="bentConnector3">
              <a:avLst>
                <a:gd name="adj1" fmla="val 1919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B158FF8-CCF4-45AA-9379-234B28FEAE7A}"/>
                </a:ext>
              </a:extLst>
            </p:cNvPr>
            <p:cNvCxnSpPr>
              <a:cxnSpLocks/>
            </p:cNvCxnSpPr>
            <p:nvPr/>
          </p:nvCxnSpPr>
          <p:spPr>
            <a:xfrm>
              <a:off x="7884539" y="2178756"/>
              <a:ext cx="0" cy="519156"/>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538847F7-690D-4998-A1DD-84386A193D20}"/>
              </a:ext>
            </a:extLst>
          </p:cNvPr>
          <p:cNvGrpSpPr/>
          <p:nvPr/>
        </p:nvGrpSpPr>
        <p:grpSpPr>
          <a:xfrm>
            <a:off x="5998372" y="1420377"/>
            <a:ext cx="439970" cy="439970"/>
            <a:chOff x="11679011" y="5307417"/>
            <a:chExt cx="457200" cy="457200"/>
          </a:xfrm>
        </p:grpSpPr>
        <p:sp>
          <p:nvSpPr>
            <p:cNvPr id="80" name="Oval 79">
              <a:extLst>
                <a:ext uri="{FF2B5EF4-FFF2-40B4-BE49-F238E27FC236}">
                  <a16:creationId xmlns:a16="http://schemas.microsoft.com/office/drawing/2014/main" id="{779B5857-CBD7-49F6-9BDE-05E217B6E0F1}"/>
                </a:ext>
              </a:extLst>
            </p:cNvPr>
            <p:cNvSpPr/>
            <p:nvPr/>
          </p:nvSpPr>
          <p:spPr bwMode="auto">
            <a:xfrm>
              <a:off x="11679011" y="5307417"/>
              <a:ext cx="4572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EA87EA6B-7B74-4E03-9EC2-8DC963DD2815}"/>
                </a:ext>
              </a:extLst>
            </p:cNvPr>
            <p:cNvSpPr/>
            <p:nvPr/>
          </p:nvSpPr>
          <p:spPr bwMode="auto">
            <a:xfrm>
              <a:off x="11794036" y="5307417"/>
              <a:ext cx="228600" cy="457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Connector 81">
              <a:extLst>
                <a:ext uri="{FF2B5EF4-FFF2-40B4-BE49-F238E27FC236}">
                  <a16:creationId xmlns:a16="http://schemas.microsoft.com/office/drawing/2014/main" id="{18CBE036-67DF-4A36-AC1A-C4A047ABDBDD}"/>
                </a:ext>
              </a:extLst>
            </p:cNvPr>
            <p:cNvCxnSpPr>
              <a:stCxn id="80" idx="2"/>
              <a:endCxn id="80" idx="6"/>
            </p:cNvCxnSpPr>
            <p:nvPr/>
          </p:nvCxnSpPr>
          <p:spPr>
            <a:xfrm>
              <a:off x="11679011" y="5536017"/>
              <a:ext cx="45720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7DC87EB-0D9D-43E4-BC67-A22B06748483}"/>
                </a:ext>
              </a:extLst>
            </p:cNvPr>
            <p:cNvCxnSpPr>
              <a:cxnSpLocks/>
            </p:cNvCxnSpPr>
            <p:nvPr/>
          </p:nvCxnSpPr>
          <p:spPr>
            <a:xfrm>
              <a:off x="11706226" y="5648676"/>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344452A-198E-451F-8211-34789885799F}"/>
                </a:ext>
              </a:extLst>
            </p:cNvPr>
            <p:cNvCxnSpPr>
              <a:cxnSpLocks/>
            </p:cNvCxnSpPr>
            <p:nvPr/>
          </p:nvCxnSpPr>
          <p:spPr>
            <a:xfrm>
              <a:off x="11706226" y="5422168"/>
              <a:ext cx="402770"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9AF0D37-9740-4BA9-A9D9-76A9B217D2BC}"/>
                </a:ext>
              </a:extLst>
            </p:cNvPr>
            <p:cNvCxnSpPr>
              <a:cxnSpLocks/>
              <a:stCxn id="81" idx="4"/>
              <a:endCxn id="81" idx="0"/>
            </p:cNvCxnSpPr>
            <p:nvPr/>
          </p:nvCxnSpPr>
          <p:spPr>
            <a:xfrm flipV="1">
              <a:off x="11908336" y="5307417"/>
              <a:ext cx="0" cy="45720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9BABD664-F550-4C83-9BEC-F2F28492DE8C}"/>
              </a:ext>
            </a:extLst>
          </p:cNvPr>
          <p:cNvSpPr txBox="1"/>
          <p:nvPr/>
        </p:nvSpPr>
        <p:spPr>
          <a:xfrm>
            <a:off x="6431147" y="1426705"/>
            <a:ext cx="1663311" cy="480000"/>
          </a:xfrm>
          <a:prstGeom prst="rect">
            <a:avLst/>
          </a:prstGeom>
          <a:noFill/>
        </p:spPr>
        <p:txBody>
          <a:bodyPr wrap="square" lIns="91427" tIns="45713" rIns="91427" bIns="45713"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“VNet Integration” </a:t>
            </a:r>
          </a:p>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solidFill>
                    <a:srgbClr val="FFFFFF">
                      <a:alpha val="0"/>
                    </a:srgbClr>
                  </a:solidFill>
                </a:ln>
                <a:solidFill>
                  <a:prstClr val="black"/>
                </a:solidFill>
                <a:effectLst/>
                <a:uLnTx/>
                <a:uFillTx/>
                <a:latin typeface="Segoe UI" panose="020B0502040204020203" pitchFamily="34" charset="0"/>
                <a:ea typeface="+mn-ea"/>
                <a:cs typeface="Segoe UI" panose="020B0502040204020203" pitchFamily="34" charset="0"/>
              </a:rPr>
              <a:t>Web app</a:t>
            </a:r>
          </a:p>
        </p:txBody>
      </p:sp>
      <p:cxnSp>
        <p:nvCxnSpPr>
          <p:cNvPr id="109" name="Straight Arrow Connector 108">
            <a:extLst>
              <a:ext uri="{FF2B5EF4-FFF2-40B4-BE49-F238E27FC236}">
                <a16:creationId xmlns:a16="http://schemas.microsoft.com/office/drawing/2014/main" id="{F5719599-C2DB-41A3-A251-805C203F06AF}"/>
              </a:ext>
            </a:extLst>
          </p:cNvPr>
          <p:cNvCxnSpPr>
            <a:cxnSpLocks/>
          </p:cNvCxnSpPr>
          <p:nvPr/>
        </p:nvCxnSpPr>
        <p:spPr>
          <a:xfrm flipH="1">
            <a:off x="4546516" y="4185976"/>
            <a:ext cx="93684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E1C5F8E-1364-48EF-87DC-109B174A3ECB}"/>
              </a:ext>
            </a:extLst>
          </p:cNvPr>
          <p:cNvCxnSpPr/>
          <p:nvPr/>
        </p:nvCxnSpPr>
        <p:spPr>
          <a:xfrm>
            <a:off x="5483359" y="1725347"/>
            <a:ext cx="0" cy="246062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7EDD6A8-B177-4FD8-9F3D-F12BB9AA1B1E}"/>
              </a:ext>
            </a:extLst>
          </p:cNvPr>
          <p:cNvCxnSpPr/>
          <p:nvPr/>
        </p:nvCxnSpPr>
        <p:spPr>
          <a:xfrm>
            <a:off x="5483360" y="1725349"/>
            <a:ext cx="46277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109D3F2-8B95-4766-A90D-5781CAB172BC}"/>
              </a:ext>
            </a:extLst>
          </p:cNvPr>
          <p:cNvCxnSpPr>
            <a:cxnSpLocks/>
          </p:cNvCxnSpPr>
          <p:nvPr/>
        </p:nvCxnSpPr>
        <p:spPr>
          <a:xfrm flipH="1">
            <a:off x="4975433" y="1556038"/>
            <a:ext cx="959418" cy="0"/>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843272C5-3BBF-45A9-A5BE-378EC79A4A65}"/>
              </a:ext>
            </a:extLst>
          </p:cNvPr>
          <p:cNvSpPr txBox="1"/>
          <p:nvPr/>
        </p:nvSpPr>
        <p:spPr>
          <a:xfrm>
            <a:off x="5783441" y="3398669"/>
            <a:ext cx="1596182" cy="233557"/>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srgbClr val="0070C0"/>
                </a:solidFill>
                <a:effectLst/>
                <a:uLnTx/>
                <a:uFillTx/>
                <a:latin typeface="Segoe UI Semibold" charset="0"/>
                <a:ea typeface="MS PGothic" charset="0"/>
                <a:cs typeface="Segoe UI Semibold" charset="0"/>
              </a:rPr>
              <a:t>Peering / VPN Channel</a:t>
            </a:r>
            <a:endParaRPr kumimoji="0" lang="en-US" sz="1000" b="0" i="0" u="none" strike="noStrike" kern="0" cap="none" spc="0" normalizeH="0" baseline="0" noProof="0" dirty="0">
              <a:ln>
                <a:solidFill>
                  <a:srgbClr val="FFFFFF">
                    <a:alpha val="0"/>
                  </a:srgbClr>
                </a:solidFill>
              </a:ln>
              <a:solidFill>
                <a:srgbClr val="0070C0"/>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8" name="Group 147">
            <a:extLst>
              <a:ext uri="{FF2B5EF4-FFF2-40B4-BE49-F238E27FC236}">
                <a16:creationId xmlns:a16="http://schemas.microsoft.com/office/drawing/2014/main" id="{044F4BD1-0FBF-4EAA-AC49-4A3F3D56A5BB}"/>
              </a:ext>
            </a:extLst>
          </p:cNvPr>
          <p:cNvGrpSpPr/>
          <p:nvPr/>
        </p:nvGrpSpPr>
        <p:grpSpPr>
          <a:xfrm>
            <a:off x="1818366" y="5446944"/>
            <a:ext cx="4968076" cy="1025514"/>
            <a:chOff x="781970" y="5586200"/>
            <a:chExt cx="5067696" cy="1046078"/>
          </a:xfrm>
        </p:grpSpPr>
        <p:grpSp>
          <p:nvGrpSpPr>
            <p:cNvPr id="88" name="Group 87">
              <a:extLst>
                <a:ext uri="{FF2B5EF4-FFF2-40B4-BE49-F238E27FC236}">
                  <a16:creationId xmlns:a16="http://schemas.microsoft.com/office/drawing/2014/main" id="{9BAED802-6AE9-4CBD-B39E-36265D69ACC7}"/>
                </a:ext>
              </a:extLst>
            </p:cNvPr>
            <p:cNvGrpSpPr/>
            <p:nvPr/>
          </p:nvGrpSpPr>
          <p:grpSpPr>
            <a:xfrm>
              <a:off x="781970" y="6033670"/>
              <a:ext cx="585784" cy="585784"/>
              <a:chOff x="8178158" y="5231819"/>
              <a:chExt cx="574350" cy="574350"/>
            </a:xfrm>
          </p:grpSpPr>
          <p:sp>
            <p:nvSpPr>
              <p:cNvPr id="100" name="Diamond 99">
                <a:extLst>
                  <a:ext uri="{FF2B5EF4-FFF2-40B4-BE49-F238E27FC236}">
                    <a16:creationId xmlns:a16="http://schemas.microsoft.com/office/drawing/2014/main" id="{D2DD594B-02F2-40D8-811F-AB61749C68B0}"/>
                  </a:ext>
                </a:extLst>
              </p:cNvPr>
              <p:cNvSpPr/>
              <p:nvPr/>
            </p:nvSpPr>
            <p:spPr bwMode="auto">
              <a:xfrm>
                <a:off x="8178158" y="5231819"/>
                <a:ext cx="574350" cy="574350"/>
              </a:xfrm>
              <a:prstGeom prst="diamond">
                <a:avLst/>
              </a:prstGeom>
              <a:solidFill>
                <a:schemeClr val="bg1"/>
              </a:solidFill>
              <a:ln w="127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8A027530-F4B3-4AFA-ABF8-ADD07D4E0B7C}"/>
                  </a:ext>
                </a:extLst>
              </p:cNvPr>
              <p:cNvGrpSpPr/>
              <p:nvPr/>
            </p:nvGrpSpPr>
            <p:grpSpPr>
              <a:xfrm>
                <a:off x="8246892" y="5300553"/>
                <a:ext cx="436880" cy="436880"/>
                <a:chOff x="8246892" y="5300553"/>
                <a:chExt cx="436880" cy="436880"/>
              </a:xfrm>
            </p:grpSpPr>
            <p:grpSp>
              <p:nvGrpSpPr>
                <p:cNvPr id="102" name="Group 101">
                  <a:extLst>
                    <a:ext uri="{FF2B5EF4-FFF2-40B4-BE49-F238E27FC236}">
                      <a16:creationId xmlns:a16="http://schemas.microsoft.com/office/drawing/2014/main" id="{033E35D7-0877-4402-A962-0BC77EBF4E15}"/>
                    </a:ext>
                  </a:extLst>
                </p:cNvPr>
                <p:cNvGrpSpPr/>
                <p:nvPr/>
              </p:nvGrpSpPr>
              <p:grpSpPr>
                <a:xfrm>
                  <a:off x="8246892" y="5518993"/>
                  <a:ext cx="436880" cy="0"/>
                  <a:chOff x="9137227" y="5357707"/>
                  <a:chExt cx="436880" cy="0"/>
                </a:xfrm>
              </p:grpSpPr>
              <p:cxnSp>
                <p:nvCxnSpPr>
                  <p:cNvPr id="106" name="Straight Arrow Connector 105">
                    <a:extLst>
                      <a:ext uri="{FF2B5EF4-FFF2-40B4-BE49-F238E27FC236}">
                        <a16:creationId xmlns:a16="http://schemas.microsoft.com/office/drawing/2014/main" id="{745C23CC-93D7-4B8E-8CF4-F18CC7435E3B}"/>
                      </a:ext>
                    </a:extLst>
                  </p:cNvPr>
                  <p:cNvCxnSpPr/>
                  <p:nvPr/>
                </p:nvCxnSpPr>
                <p:spPr>
                  <a:xfrm>
                    <a:off x="913722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A5543BE5-D24E-47E0-9D13-FC2004BBBE7D}"/>
                      </a:ext>
                    </a:extLst>
                  </p:cNvPr>
                  <p:cNvCxnSpPr>
                    <a:cxnSpLocks/>
                  </p:cNvCxnSpPr>
                  <p:nvPr/>
                </p:nvCxnSpPr>
                <p:spPr>
                  <a:xfrm rot="10800000">
                    <a:off x="9411547" y="5357707"/>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2D9DE273-83C8-44D0-AA46-97EEEFE4B56B}"/>
                    </a:ext>
                  </a:extLst>
                </p:cNvPr>
                <p:cNvGrpSpPr/>
                <p:nvPr/>
              </p:nvGrpSpPr>
              <p:grpSpPr>
                <a:xfrm>
                  <a:off x="8465332" y="5300553"/>
                  <a:ext cx="0" cy="436880"/>
                  <a:chOff x="9348863" y="5135745"/>
                  <a:chExt cx="0" cy="436880"/>
                </a:xfrm>
              </p:grpSpPr>
              <p:cxnSp>
                <p:nvCxnSpPr>
                  <p:cNvPr id="104" name="Straight Arrow Connector 103">
                    <a:extLst>
                      <a:ext uri="{FF2B5EF4-FFF2-40B4-BE49-F238E27FC236}">
                        <a16:creationId xmlns:a16="http://schemas.microsoft.com/office/drawing/2014/main" id="{C20CB764-51F9-439E-B752-D4C45018B475}"/>
                      </a:ext>
                    </a:extLst>
                  </p:cNvPr>
                  <p:cNvCxnSpPr>
                    <a:cxnSpLocks/>
                  </p:cNvCxnSpPr>
                  <p:nvPr/>
                </p:nvCxnSpPr>
                <p:spPr>
                  <a:xfrm rot="16200000">
                    <a:off x="9267583" y="521702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E51698AF-A934-437D-9006-02C197FD56F0}"/>
                      </a:ext>
                    </a:extLst>
                  </p:cNvPr>
                  <p:cNvCxnSpPr>
                    <a:cxnSpLocks/>
                  </p:cNvCxnSpPr>
                  <p:nvPr/>
                </p:nvCxnSpPr>
                <p:spPr>
                  <a:xfrm rot="5400000">
                    <a:off x="9267583" y="5491345"/>
                    <a:ext cx="162560"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89" name="Group 88">
              <a:extLst>
                <a:ext uri="{FF2B5EF4-FFF2-40B4-BE49-F238E27FC236}">
                  <a16:creationId xmlns:a16="http://schemas.microsoft.com/office/drawing/2014/main" id="{E725F330-0BD9-4426-BEAE-7C2866C2A6D0}"/>
                </a:ext>
              </a:extLst>
            </p:cNvPr>
            <p:cNvGrpSpPr/>
            <p:nvPr/>
          </p:nvGrpSpPr>
          <p:grpSpPr>
            <a:xfrm>
              <a:off x="4558590" y="6225802"/>
              <a:ext cx="462077" cy="406476"/>
              <a:chOff x="2500207" y="5723903"/>
              <a:chExt cx="453058" cy="398542"/>
            </a:xfrm>
          </p:grpSpPr>
          <p:grpSp>
            <p:nvGrpSpPr>
              <p:cNvPr id="94" name="Group 93">
                <a:extLst>
                  <a:ext uri="{FF2B5EF4-FFF2-40B4-BE49-F238E27FC236}">
                    <a16:creationId xmlns:a16="http://schemas.microsoft.com/office/drawing/2014/main" id="{063E6897-5141-4FCA-B90A-B8946C8A36C3}"/>
                  </a:ext>
                </a:extLst>
              </p:cNvPr>
              <p:cNvGrpSpPr/>
              <p:nvPr/>
            </p:nvGrpSpPr>
            <p:grpSpPr>
              <a:xfrm flipH="1">
                <a:off x="2528129" y="5723903"/>
                <a:ext cx="397423" cy="398542"/>
                <a:chOff x="4825203" y="4636641"/>
                <a:chExt cx="484632" cy="485997"/>
              </a:xfrm>
              <a:noFill/>
            </p:grpSpPr>
            <p:grpSp>
              <p:nvGrpSpPr>
                <p:cNvPr id="96" name="Group 95">
                  <a:extLst>
                    <a:ext uri="{FF2B5EF4-FFF2-40B4-BE49-F238E27FC236}">
                      <a16:creationId xmlns:a16="http://schemas.microsoft.com/office/drawing/2014/main" id="{FE273B51-828E-490B-B42E-A63324DD1C49}"/>
                    </a:ext>
                  </a:extLst>
                </p:cNvPr>
                <p:cNvGrpSpPr/>
                <p:nvPr/>
              </p:nvGrpSpPr>
              <p:grpSpPr>
                <a:xfrm>
                  <a:off x="4825203" y="4636641"/>
                  <a:ext cx="484632" cy="485997"/>
                  <a:chOff x="2107244" y="1575258"/>
                  <a:chExt cx="310993" cy="264555"/>
                </a:xfrm>
                <a:grpFill/>
              </p:grpSpPr>
              <p:sp>
                <p:nvSpPr>
                  <p:cNvPr id="98" name="Rectangle 9">
                    <a:extLst>
                      <a:ext uri="{FF2B5EF4-FFF2-40B4-BE49-F238E27FC236}">
                        <a16:creationId xmlns:a16="http://schemas.microsoft.com/office/drawing/2014/main" id="{685F3CA6-CEC9-45CC-921B-29A09812B781}"/>
                      </a:ext>
                    </a:extLst>
                  </p:cNvPr>
                  <p:cNvSpPr>
                    <a:spLocks noChangeArrowheads="1"/>
                  </p:cNvSpPr>
                  <p:nvPr/>
                </p:nvSpPr>
                <p:spPr bwMode="auto">
                  <a:xfrm>
                    <a:off x="2107244" y="1575258"/>
                    <a:ext cx="310993" cy="264555"/>
                  </a:xfrm>
                  <a:prstGeom prst="rect">
                    <a:avLst/>
                  </a:prstGeom>
                  <a:solidFill>
                    <a:schemeClr val="bg1"/>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99" name="Line 10">
                    <a:extLst>
                      <a:ext uri="{FF2B5EF4-FFF2-40B4-BE49-F238E27FC236}">
                        <a16:creationId xmlns:a16="http://schemas.microsoft.com/office/drawing/2014/main" id="{6C1CBF94-BFA3-4594-8966-F906A49CA69D}"/>
                      </a:ext>
                    </a:extLst>
                  </p:cNvPr>
                  <p:cNvSpPr>
                    <a:spLocks noChangeShapeType="1"/>
                  </p:cNvSpPr>
                  <p:nvPr/>
                </p:nvSpPr>
                <p:spPr bwMode="auto">
                  <a:xfrm flipH="1">
                    <a:off x="2107244" y="1651824"/>
                    <a:ext cx="310993" cy="0"/>
                  </a:xfrm>
                  <a:prstGeom prst="line">
                    <a:avLst/>
                  </a:pr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97" name="Oval 96">
                  <a:extLst>
                    <a:ext uri="{FF2B5EF4-FFF2-40B4-BE49-F238E27FC236}">
                      <a16:creationId xmlns:a16="http://schemas.microsoft.com/office/drawing/2014/main" id="{6EA65BDD-5B4F-45B3-953E-2F3A232AEEEF}"/>
                    </a:ext>
                  </a:extLst>
                </p:cNvPr>
                <p:cNvSpPr/>
                <p:nvPr/>
              </p:nvSpPr>
              <p:spPr bwMode="auto">
                <a:xfrm>
                  <a:off x="4865134" y="4679796"/>
                  <a:ext cx="45089" cy="45089"/>
                </a:xfrm>
                <a:prstGeom prst="ellipse">
                  <a:avLst/>
                </a:prstGeom>
                <a:no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95" name="TextBox 94">
                <a:extLst>
                  <a:ext uri="{FF2B5EF4-FFF2-40B4-BE49-F238E27FC236}">
                    <a16:creationId xmlns:a16="http://schemas.microsoft.com/office/drawing/2014/main" id="{9C59BF8A-A154-495D-8715-EC5EE6E6E062}"/>
                  </a:ext>
                </a:extLst>
              </p:cNvPr>
              <p:cNvSpPr txBox="1"/>
              <p:nvPr/>
            </p:nvSpPr>
            <p:spPr>
              <a:xfrm>
                <a:off x="2500207" y="5874481"/>
                <a:ext cx="453058" cy="23359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cxnSp>
          <p:nvCxnSpPr>
            <p:cNvPr id="90" name="Straight Arrow Connector 89">
              <a:extLst>
                <a:ext uri="{FF2B5EF4-FFF2-40B4-BE49-F238E27FC236}">
                  <a16:creationId xmlns:a16="http://schemas.microsoft.com/office/drawing/2014/main" id="{A3A63720-C431-4C79-ADAC-42A565991BE2}"/>
                </a:ext>
              </a:extLst>
            </p:cNvPr>
            <p:cNvCxnSpPr>
              <a:cxnSpLocks/>
            </p:cNvCxnSpPr>
            <p:nvPr/>
          </p:nvCxnSpPr>
          <p:spPr>
            <a:xfrm flipV="1">
              <a:off x="1075947" y="5586200"/>
              <a:ext cx="0" cy="42710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Arrow: Left 90">
              <a:extLst>
                <a:ext uri="{FF2B5EF4-FFF2-40B4-BE49-F238E27FC236}">
                  <a16:creationId xmlns:a16="http://schemas.microsoft.com/office/drawing/2014/main" id="{B8C49AF8-6A10-4F80-82C8-74072C4087E9}"/>
                </a:ext>
              </a:extLst>
            </p:cNvPr>
            <p:cNvSpPr/>
            <p:nvPr/>
          </p:nvSpPr>
          <p:spPr bwMode="auto">
            <a:xfrm>
              <a:off x="1413035" y="6226789"/>
              <a:ext cx="2213527" cy="202251"/>
            </a:xfrm>
            <a:prstGeom prst="left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TextBox 91">
              <a:extLst>
                <a:ext uri="{FF2B5EF4-FFF2-40B4-BE49-F238E27FC236}">
                  <a16:creationId xmlns:a16="http://schemas.microsoft.com/office/drawing/2014/main" id="{6EB714BC-D255-453E-A8F8-EB3D3A8E5DC6}"/>
                </a:ext>
              </a:extLst>
            </p:cNvPr>
            <p:cNvSpPr txBox="1"/>
            <p:nvPr/>
          </p:nvSpPr>
          <p:spPr>
            <a:xfrm>
              <a:off x="1393663" y="5984953"/>
              <a:ext cx="2120536" cy="23824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Express Route / VPN Gateway</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sp>
          <p:nvSpPr>
            <p:cNvPr id="93" name="TextBox 92">
              <a:extLst>
                <a:ext uri="{FF2B5EF4-FFF2-40B4-BE49-F238E27FC236}">
                  <a16:creationId xmlns:a16="http://schemas.microsoft.com/office/drawing/2014/main" id="{C313AABD-F2A4-4345-8708-8959065E4BF4}"/>
                </a:ext>
              </a:extLst>
            </p:cNvPr>
            <p:cNvSpPr txBox="1"/>
            <p:nvPr/>
          </p:nvSpPr>
          <p:spPr>
            <a:xfrm>
              <a:off x="4448246" y="5856774"/>
              <a:ext cx="1401420" cy="267080"/>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On-premise app</a:t>
              </a:r>
              <a:endParaRPr kumimoji="0" lang="en-US" sz="12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nvGrpSpPr>
            <p:cNvPr id="147" name="Group 146">
              <a:extLst>
                <a:ext uri="{FF2B5EF4-FFF2-40B4-BE49-F238E27FC236}">
                  <a16:creationId xmlns:a16="http://schemas.microsoft.com/office/drawing/2014/main" id="{DE5E0F82-B956-4412-B0C0-496AE25E2C55}"/>
                </a:ext>
              </a:extLst>
            </p:cNvPr>
            <p:cNvGrpSpPr/>
            <p:nvPr/>
          </p:nvGrpSpPr>
          <p:grpSpPr>
            <a:xfrm>
              <a:off x="3689039" y="5826448"/>
              <a:ext cx="824270" cy="651699"/>
              <a:chOff x="6308381" y="5135726"/>
              <a:chExt cx="1327466" cy="1049545"/>
            </a:xfrm>
          </p:grpSpPr>
          <p:grpSp>
            <p:nvGrpSpPr>
              <p:cNvPr id="141" name="Group 140">
                <a:extLst>
                  <a:ext uri="{FF2B5EF4-FFF2-40B4-BE49-F238E27FC236}">
                    <a16:creationId xmlns:a16="http://schemas.microsoft.com/office/drawing/2014/main" id="{1F25A482-EE92-41E5-B3BA-73D91B3F0DA1}"/>
                  </a:ext>
                </a:extLst>
              </p:cNvPr>
              <p:cNvGrpSpPr/>
              <p:nvPr/>
            </p:nvGrpSpPr>
            <p:grpSpPr>
              <a:xfrm>
                <a:off x="6308381" y="5135726"/>
                <a:ext cx="1327466" cy="1049545"/>
                <a:chOff x="967154" y="1481462"/>
                <a:chExt cx="5331069" cy="4214950"/>
              </a:xfrm>
            </p:grpSpPr>
            <p:cxnSp>
              <p:nvCxnSpPr>
                <p:cNvPr id="142" name="Straight Connector 141">
                  <a:extLst>
                    <a:ext uri="{FF2B5EF4-FFF2-40B4-BE49-F238E27FC236}">
                      <a16:creationId xmlns:a16="http://schemas.microsoft.com/office/drawing/2014/main" id="{C6C61FF5-696E-4006-9483-52337D6352C4}"/>
                    </a:ext>
                  </a:extLst>
                </p:cNvPr>
                <p:cNvCxnSpPr>
                  <a:cxnSpLocks/>
                </p:cNvCxnSpPr>
                <p:nvPr/>
              </p:nvCxnSpPr>
              <p:spPr>
                <a:xfrm>
                  <a:off x="967154" y="5696412"/>
                  <a:ext cx="5331069" cy="0"/>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C00165CD-819C-4027-91FD-AFBB522672EF}"/>
                    </a:ext>
                  </a:extLst>
                </p:cNvPr>
                <p:cNvSpPr/>
                <p:nvPr/>
              </p:nvSpPr>
              <p:spPr bwMode="auto">
                <a:xfrm>
                  <a:off x="1286608" y="2696308"/>
                  <a:ext cx="2793023" cy="3000104"/>
                </a:xfrm>
                <a:prstGeom prst="rect">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Freeform: Shape 143">
                  <a:extLst>
                    <a:ext uri="{FF2B5EF4-FFF2-40B4-BE49-F238E27FC236}">
                      <a16:creationId xmlns:a16="http://schemas.microsoft.com/office/drawing/2014/main" id="{58D7E6F9-9476-465A-9AB0-7102F9C2B644}"/>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Freeform: Shape 144">
                  <a:extLst>
                    <a:ext uri="{FF2B5EF4-FFF2-40B4-BE49-F238E27FC236}">
                      <a16:creationId xmlns:a16="http://schemas.microsoft.com/office/drawing/2014/main" id="{58359421-36DB-4815-9ACA-1EDC8CE4B58A}"/>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DeveloperTools_EC7A">
                <a:extLst>
                  <a:ext uri="{FF2B5EF4-FFF2-40B4-BE49-F238E27FC236}">
                    <a16:creationId xmlns:a16="http://schemas.microsoft.com/office/drawing/2014/main" id="{65A27FCA-B3F7-4171-B911-1899433057BC}"/>
                  </a:ext>
                </a:extLst>
              </p:cNvPr>
              <p:cNvSpPr>
                <a:spLocks noChangeAspect="1" noEditPoints="1"/>
              </p:cNvSpPr>
              <p:nvPr/>
            </p:nvSpPr>
            <p:spPr bwMode="auto">
              <a:xfrm>
                <a:off x="6569544" y="5550002"/>
                <a:ext cx="332241" cy="523496"/>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solidFill>
                <a:schemeClr val="bg1"/>
              </a:solidFill>
              <a:ln w="12700" cap="rnd">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grpSp>
      <p:grpSp>
        <p:nvGrpSpPr>
          <p:cNvPr id="31" name="Group 30">
            <a:extLst>
              <a:ext uri="{FF2B5EF4-FFF2-40B4-BE49-F238E27FC236}">
                <a16:creationId xmlns:a16="http://schemas.microsoft.com/office/drawing/2014/main" id="{BE73AABD-3499-45BB-A1A4-D64B49498D94}"/>
              </a:ext>
            </a:extLst>
          </p:cNvPr>
          <p:cNvGrpSpPr/>
          <p:nvPr/>
        </p:nvGrpSpPr>
        <p:grpSpPr>
          <a:xfrm>
            <a:off x="2151083" y="2385122"/>
            <a:ext cx="452994" cy="398486"/>
            <a:chOff x="2500207" y="5723903"/>
            <a:chExt cx="453058" cy="398542"/>
          </a:xfrm>
          <a:noFill/>
        </p:grpSpPr>
        <p:grpSp>
          <p:nvGrpSpPr>
            <p:cNvPr id="32" name="Group 31">
              <a:extLst>
                <a:ext uri="{FF2B5EF4-FFF2-40B4-BE49-F238E27FC236}">
                  <a16:creationId xmlns:a16="http://schemas.microsoft.com/office/drawing/2014/main" id="{8199BA9C-2E85-47B1-B541-08EFE72E5BF9}"/>
                </a:ext>
              </a:extLst>
            </p:cNvPr>
            <p:cNvGrpSpPr/>
            <p:nvPr/>
          </p:nvGrpSpPr>
          <p:grpSpPr>
            <a:xfrm flipH="1">
              <a:off x="2528129" y="5723903"/>
              <a:ext cx="397423" cy="398542"/>
              <a:chOff x="4825203" y="4636641"/>
              <a:chExt cx="484632" cy="485997"/>
            </a:xfrm>
            <a:grpFill/>
          </p:grpSpPr>
          <p:grpSp>
            <p:nvGrpSpPr>
              <p:cNvPr id="34" name="Group 33">
                <a:extLst>
                  <a:ext uri="{FF2B5EF4-FFF2-40B4-BE49-F238E27FC236}">
                    <a16:creationId xmlns:a16="http://schemas.microsoft.com/office/drawing/2014/main" id="{3632C495-B6C4-4316-ADDC-4D6DA4E40679}"/>
                  </a:ext>
                </a:extLst>
              </p:cNvPr>
              <p:cNvGrpSpPr/>
              <p:nvPr/>
            </p:nvGrpSpPr>
            <p:grpSpPr>
              <a:xfrm>
                <a:off x="4825203" y="4636641"/>
                <a:ext cx="484632" cy="485997"/>
                <a:chOff x="2107244" y="1575258"/>
                <a:chExt cx="310993" cy="264555"/>
              </a:xfrm>
              <a:grpFill/>
            </p:grpSpPr>
            <p:sp>
              <p:nvSpPr>
                <p:cNvPr id="36" name="Rectangle 9">
                  <a:extLst>
                    <a:ext uri="{FF2B5EF4-FFF2-40B4-BE49-F238E27FC236}">
                      <a16:creationId xmlns:a16="http://schemas.microsoft.com/office/drawing/2014/main" id="{FB0F5898-78CC-428F-9D11-D36D0CBB828C}"/>
                    </a:ext>
                  </a:extLst>
                </p:cNvPr>
                <p:cNvSpPr>
                  <a:spLocks noChangeArrowheads="1"/>
                </p:cNvSpPr>
                <p:nvPr/>
              </p:nvSpPr>
              <p:spPr bwMode="auto">
                <a:xfrm>
                  <a:off x="2107244" y="1575258"/>
                  <a:ext cx="310993" cy="264555"/>
                </a:xfrm>
                <a:prstGeom prst="rect">
                  <a:avLst/>
                </a:prstGeom>
                <a:solidFill>
                  <a:srgbClr val="F2F2F2"/>
                </a:solidFill>
                <a:ln w="1270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sp>
              <p:nvSpPr>
                <p:cNvPr id="37" name="Line 10">
                  <a:extLst>
                    <a:ext uri="{FF2B5EF4-FFF2-40B4-BE49-F238E27FC236}">
                      <a16:creationId xmlns:a16="http://schemas.microsoft.com/office/drawing/2014/main" id="{812633DE-51B2-42E9-A3A4-C6D49EDBFF49}"/>
                    </a:ext>
                  </a:extLst>
                </p:cNvPr>
                <p:cNvSpPr>
                  <a:spLocks noChangeShapeType="1"/>
                </p:cNvSpPr>
                <p:nvPr/>
              </p:nvSpPr>
              <p:spPr bwMode="auto">
                <a:xfrm flipH="1">
                  <a:off x="2107244" y="1651824"/>
                  <a:ext cx="310993" cy="0"/>
                </a:xfrm>
                <a:prstGeom prst="line">
                  <a:avLst/>
                </a:prstGeom>
                <a:solidFill>
                  <a:srgbClr val="F2F2F2"/>
                </a:solid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F3F3F"/>
                    </a:solidFill>
                    <a:effectLst/>
                    <a:uLnTx/>
                    <a:uFillTx/>
                    <a:latin typeface="Segoe UI"/>
                    <a:ea typeface="+mn-ea"/>
                    <a:cs typeface="+mn-cs"/>
                  </a:endParaRPr>
                </a:p>
              </p:txBody>
            </p:sp>
          </p:grpSp>
          <p:sp>
            <p:nvSpPr>
              <p:cNvPr id="35" name="Oval 34">
                <a:extLst>
                  <a:ext uri="{FF2B5EF4-FFF2-40B4-BE49-F238E27FC236}">
                    <a16:creationId xmlns:a16="http://schemas.microsoft.com/office/drawing/2014/main" id="{341A366A-9027-4DC4-8743-0934DB76F4C4}"/>
                  </a:ext>
                </a:extLst>
              </p:cNvPr>
              <p:cNvSpPr/>
              <p:nvPr/>
            </p:nvSpPr>
            <p:spPr bwMode="auto">
              <a:xfrm>
                <a:off x="4865134" y="4679796"/>
                <a:ext cx="45089" cy="45089"/>
              </a:xfrm>
              <a:prstGeom prst="ellipse">
                <a:avLst/>
              </a:prstGeom>
              <a:grpFill/>
              <a:ln w="12700" cap="rnd">
                <a:solidFill>
                  <a:schemeClr val="tx1"/>
                </a:solidFill>
                <a:miter lim="800000"/>
                <a:headEnd/>
                <a:tailEnd/>
              </a:ln>
              <a:effectLst/>
            </p:spPr>
            <p:txBody>
              <a:bodyPr wrap="none"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p:nvSpPr>
            <p:cNvPr id="33" name="TextBox 32">
              <a:extLst>
                <a:ext uri="{FF2B5EF4-FFF2-40B4-BE49-F238E27FC236}">
                  <a16:creationId xmlns:a16="http://schemas.microsoft.com/office/drawing/2014/main" id="{7DBC873B-572E-4ECD-A7BB-54EF1A5CB203}"/>
                </a:ext>
              </a:extLst>
            </p:cNvPr>
            <p:cNvSpPr txBox="1"/>
            <p:nvPr/>
          </p:nvSpPr>
          <p:spPr>
            <a:xfrm>
              <a:off x="2500207" y="5874481"/>
              <a:ext cx="453058" cy="233590"/>
            </a:xfrm>
            <a:prstGeom prst="rect">
              <a:avLst/>
            </a:prstGeom>
            <a:grp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solidFill>
                      <a:srgbClr val="FFFFFF">
                        <a:alpha val="0"/>
                      </a:srgbClr>
                    </a:solidFill>
                  </a:ln>
                  <a:solidFill>
                    <a:prstClr val="black"/>
                  </a:solidFill>
                  <a:effectLst/>
                  <a:uLnTx/>
                  <a:uFillTx/>
                  <a:latin typeface="Segoe UI Semibold" charset="0"/>
                  <a:ea typeface="MS PGothic" charset="0"/>
                  <a:cs typeface="Segoe UI Semibold" charset="0"/>
                </a:rPr>
                <a:t>App</a:t>
              </a:r>
              <a:endParaRPr kumimoji="0" lang="en-US" sz="1000" b="0" i="0" u="none" strike="noStrike" kern="0" cap="none" spc="0" normalizeH="0" baseline="0" noProof="0" dirty="0">
                <a:ln>
                  <a:solidFill>
                    <a:srgbClr val="FFFFFF">
                      <a:alpha val="0"/>
                    </a:srgbClr>
                  </a:solidFill>
                </a:ln>
                <a:solidFill>
                  <a:prstClr val="black"/>
                </a:solidFill>
                <a:effectLst/>
                <a:uLnTx/>
                <a:uFillTx/>
                <a:latin typeface="Segoe UI Semilight" panose="020B0402040204020203" pitchFamily="34" charset="0"/>
                <a:ea typeface="MS PGothic" charset="0"/>
                <a:cs typeface="Segoe UI Semilight" panose="020B0402040204020203" pitchFamily="34" charset="0"/>
              </a:endParaRPr>
            </a:p>
          </p:txBody>
        </p:sp>
      </p:grpSp>
    </p:spTree>
    <p:extLst>
      <p:ext uri="{BB962C8B-B14F-4D97-AF65-F5344CB8AC3E}">
        <p14:creationId xmlns:p14="http://schemas.microsoft.com/office/powerpoint/2010/main" val="3060401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F03A4D-A653-4DC8-B7D9-FF1C120840CE}"/>
              </a:ext>
            </a:extLst>
          </p:cNvPr>
          <p:cNvSpPr>
            <a:spLocks noGrp="1"/>
          </p:cNvSpPr>
          <p:nvPr>
            <p:ph type="title"/>
          </p:nvPr>
        </p:nvSpPr>
        <p:spPr/>
        <p:txBody>
          <a:bodyPr/>
          <a:lstStyle/>
          <a:p>
            <a:r>
              <a:rPr lang="en-US" dirty="0"/>
              <a:t>Network isolation</a:t>
            </a:r>
          </a:p>
        </p:txBody>
      </p:sp>
      <p:pic>
        <p:nvPicPr>
          <p:cNvPr id="3" name="Picture 2" descr="Image representing the network isolation of Azure SQL Database Managed Instance, showing the SQL MI icon plus a virtual network icon. ">
            <a:extLst>
              <a:ext uri="{FF2B5EF4-FFF2-40B4-BE49-F238E27FC236}">
                <a16:creationId xmlns:a16="http://schemas.microsoft.com/office/drawing/2014/main" id="{632EDA43-303D-4C2E-9C8D-3058EC6B68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396" y="2450011"/>
            <a:ext cx="5255207" cy="2786113"/>
          </a:xfrm>
          <a:prstGeom prst="rect">
            <a:avLst/>
          </a:prstGeom>
        </p:spPr>
      </p:pic>
    </p:spTree>
    <p:extLst>
      <p:ext uri="{BB962C8B-B14F-4D97-AF65-F5344CB8AC3E}">
        <p14:creationId xmlns:p14="http://schemas.microsoft.com/office/powerpoint/2010/main" val="41374846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Rectangle 61"/>
          <p:cNvSpPr/>
          <p:nvPr/>
        </p:nvSpPr>
        <p:spPr>
          <a:xfrm>
            <a:off x="2126358" y="807607"/>
            <a:ext cx="10065641" cy="5192396"/>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C13DC04-0F80-4246-ABE4-583EE24BEDDC}"/>
              </a:ext>
            </a:extLst>
          </p:cNvPr>
          <p:cNvSpPr/>
          <p:nvPr/>
        </p:nvSpPr>
        <p:spPr>
          <a:xfrm>
            <a:off x="2293326" y="992273"/>
            <a:ext cx="7348015" cy="4779819"/>
          </a:xfrm>
          <a:prstGeom prst="rect">
            <a:avLst/>
          </a:prstGeom>
          <a:solidFill>
            <a:schemeClr val="accent2">
              <a:lumMod val="60000"/>
              <a:lumOff val="40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Virtual cluster</a:t>
            </a:r>
          </a:p>
        </p:txBody>
      </p:sp>
      <p:sp>
        <p:nvSpPr>
          <p:cNvPr id="63" name="TextBox 62"/>
          <p:cNvSpPr txBox="1"/>
          <p:nvPr/>
        </p:nvSpPr>
        <p:spPr>
          <a:xfrm>
            <a:off x="11424156" y="807607"/>
            <a:ext cx="76784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9F80848C-CA5E-43FC-BD5E-6F469EC18B9E}"/>
              </a:ext>
            </a:extLst>
          </p:cNvPr>
          <p:cNvSpPr/>
          <p:nvPr/>
        </p:nvSpPr>
        <p:spPr>
          <a:xfrm>
            <a:off x="4392041" y="3062921"/>
            <a:ext cx="2867891" cy="1808018"/>
          </a:xfrm>
          <a:prstGeom prst="rect">
            <a:avLst/>
          </a:prstGeom>
          <a:solidFill>
            <a:srgbClr val="4472C4">
              <a:alpha val="2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28" name="Rectangle 27">
            <a:extLst>
              <a:ext uri="{FF2B5EF4-FFF2-40B4-BE49-F238E27FC236}">
                <a16:creationId xmlns:a16="http://schemas.microsoft.com/office/drawing/2014/main" id="{0C901EA7-3472-4C8C-99F4-A894ACE6C841}"/>
              </a:ext>
            </a:extLst>
          </p:cNvPr>
          <p:cNvSpPr/>
          <p:nvPr/>
        </p:nvSpPr>
        <p:spPr>
          <a:xfrm>
            <a:off x="7469642" y="1293611"/>
            <a:ext cx="904009" cy="4208318"/>
          </a:xfrm>
          <a:prstGeom prst="rect">
            <a:avLst/>
          </a:prstGeom>
          <a:solidFill>
            <a:srgbClr val="FF0000">
              <a:alpha val="21961"/>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2CA2DA-B8FC-4196-8EF2-040C4B4A9535}"/>
              </a:ext>
            </a:extLst>
          </p:cNvPr>
          <p:cNvSpPr txBox="1"/>
          <p:nvPr/>
        </p:nvSpPr>
        <p:spPr>
          <a:xfrm>
            <a:off x="9729462" y="2693253"/>
            <a:ext cx="2048831"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TDS endpoint (private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grpSp>
        <p:nvGrpSpPr>
          <p:cNvPr id="12" name="Group 11">
            <a:extLst>
              <a:ext uri="{FF2B5EF4-FFF2-40B4-BE49-F238E27FC236}">
                <a16:creationId xmlns:a16="http://schemas.microsoft.com/office/drawing/2014/main" id="{7428C5FE-6C93-42A5-A712-2231584A5020}"/>
              </a:ext>
            </a:extLst>
          </p:cNvPr>
          <p:cNvGrpSpPr/>
          <p:nvPr/>
        </p:nvGrpSpPr>
        <p:grpSpPr>
          <a:xfrm>
            <a:off x="1706569" y="4680469"/>
            <a:ext cx="1432116" cy="228600"/>
            <a:chOff x="1611776" y="2727285"/>
            <a:chExt cx="1432116" cy="228600"/>
          </a:xfrm>
          <a:solidFill>
            <a:srgbClr val="002060"/>
          </a:solidFill>
        </p:grpSpPr>
        <p:cxnSp>
          <p:nvCxnSpPr>
            <p:cNvPr id="13" name="Straight Connector 12">
              <a:extLst>
                <a:ext uri="{FF2B5EF4-FFF2-40B4-BE49-F238E27FC236}">
                  <a16:creationId xmlns:a16="http://schemas.microsoft.com/office/drawing/2014/main" id="{3CB42E1D-BEF7-4D6D-AC8F-47AA6E9F141A}"/>
                </a:ext>
              </a:extLst>
            </p:cNvPr>
            <p:cNvCxnSpPr>
              <a:cxnSpLocks/>
            </p:cNvCxnSpPr>
            <p:nvPr/>
          </p:nvCxnSpPr>
          <p:spPr>
            <a:xfrm>
              <a:off x="1840376" y="2841585"/>
              <a:ext cx="1203516" cy="0"/>
            </a:xfrm>
            <a:prstGeom prst="line">
              <a:avLst/>
            </a:prstGeom>
            <a:grpFill/>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55920072-F759-4FE8-92C1-CA0BEC8FE0B3}"/>
                </a:ext>
              </a:extLst>
            </p:cNvPr>
            <p:cNvSpPr/>
            <p:nvPr/>
          </p:nvSpPr>
          <p:spPr>
            <a:xfrm>
              <a:off x="1611776" y="2727285"/>
              <a:ext cx="228600" cy="228600"/>
            </a:xfrm>
            <a:prstGeom prst="ellipse">
              <a:avLst/>
            </a:prstGeom>
            <a:grp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Rectangle 14">
            <a:extLst>
              <a:ext uri="{FF2B5EF4-FFF2-40B4-BE49-F238E27FC236}">
                <a16:creationId xmlns:a16="http://schemas.microsoft.com/office/drawing/2014/main" id="{3529059D-0535-4DFC-9C33-EAEBB1B23BA0}"/>
              </a:ext>
            </a:extLst>
          </p:cNvPr>
          <p:cNvSpPr/>
          <p:nvPr/>
        </p:nvSpPr>
        <p:spPr>
          <a:xfrm>
            <a:off x="5842344" y="3225838"/>
            <a:ext cx="1161592" cy="104508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Engine</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16" name="Rectangle 15">
            <a:extLst>
              <a:ext uri="{FF2B5EF4-FFF2-40B4-BE49-F238E27FC236}">
                <a16:creationId xmlns:a16="http://schemas.microsoft.com/office/drawing/2014/main" id="{C9A269F2-C67B-4766-8327-EF34B3EAEBB7}"/>
              </a:ext>
            </a:extLst>
          </p:cNvPr>
          <p:cNvSpPr/>
          <p:nvPr/>
        </p:nvSpPr>
        <p:spPr>
          <a:xfrm>
            <a:off x="4625798" y="3653109"/>
            <a:ext cx="1074782" cy="96792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SQL Management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Node Agent</a:t>
            </a: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grpSp>
        <p:nvGrpSpPr>
          <p:cNvPr id="17" name="Group 16">
            <a:extLst>
              <a:ext uri="{FF2B5EF4-FFF2-40B4-BE49-F238E27FC236}">
                <a16:creationId xmlns:a16="http://schemas.microsoft.com/office/drawing/2014/main" id="{04C1DADE-9226-40C8-A046-6EA290AA4722}"/>
              </a:ext>
            </a:extLst>
          </p:cNvPr>
          <p:cNvGrpSpPr/>
          <p:nvPr/>
        </p:nvGrpSpPr>
        <p:grpSpPr>
          <a:xfrm flipH="1">
            <a:off x="8925283" y="2437486"/>
            <a:ext cx="1432116" cy="228600"/>
            <a:chOff x="1611776" y="2727285"/>
            <a:chExt cx="1432116" cy="228600"/>
          </a:xfrm>
        </p:grpSpPr>
        <p:cxnSp>
          <p:nvCxnSpPr>
            <p:cNvPr id="18" name="Straight Connector 17">
              <a:extLst>
                <a:ext uri="{FF2B5EF4-FFF2-40B4-BE49-F238E27FC236}">
                  <a16:creationId xmlns:a16="http://schemas.microsoft.com/office/drawing/2014/main" id="{CECEB853-6D58-4E87-87B6-715CC5D9DE6B}"/>
                </a:ext>
              </a:extLst>
            </p:cNvPr>
            <p:cNvCxnSpPr>
              <a:cxnSpLocks/>
            </p:cNvCxnSpPr>
            <p:nvPr/>
          </p:nvCxnSpPr>
          <p:spPr>
            <a:xfrm>
              <a:off x="1840376" y="2841585"/>
              <a:ext cx="120351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C6D28416-FAD2-46AB-91AB-44B82A364049}"/>
                </a:ext>
              </a:extLst>
            </p:cNvPr>
            <p:cNvSpPr/>
            <p:nvPr/>
          </p:nvSpPr>
          <p:spPr>
            <a:xfrm>
              <a:off x="1611776" y="2727285"/>
              <a:ext cx="228600" cy="2286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 name="Rectangle 21">
            <a:extLst>
              <a:ext uri="{FF2B5EF4-FFF2-40B4-BE49-F238E27FC236}">
                <a16:creationId xmlns:a16="http://schemas.microsoft.com/office/drawing/2014/main" id="{ACDA13AC-D525-4C28-8008-E8DBFACC2F5E}"/>
              </a:ext>
            </a:extLst>
          </p:cNvPr>
          <p:cNvSpPr/>
          <p:nvPr/>
        </p:nvSpPr>
        <p:spPr>
          <a:xfrm>
            <a:off x="2648380" y="4474052"/>
            <a:ext cx="577971" cy="620652"/>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LB</a:t>
            </a:r>
          </a:p>
        </p:txBody>
      </p:sp>
      <p:sp>
        <p:nvSpPr>
          <p:cNvPr id="23" name="Rectangle 22">
            <a:extLst>
              <a:ext uri="{FF2B5EF4-FFF2-40B4-BE49-F238E27FC236}">
                <a16:creationId xmlns:a16="http://schemas.microsoft.com/office/drawing/2014/main" id="{E64643FC-17DB-484E-9534-9C9DEED52909}"/>
              </a:ext>
            </a:extLst>
          </p:cNvPr>
          <p:cNvSpPr/>
          <p:nvPr/>
        </p:nvSpPr>
        <p:spPr>
          <a:xfrm>
            <a:off x="8783519" y="22310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ILB</a:t>
            </a:r>
          </a:p>
        </p:txBody>
      </p:sp>
      <p:sp>
        <p:nvSpPr>
          <p:cNvPr id="25" name="Rectangle 24">
            <a:extLst>
              <a:ext uri="{FF2B5EF4-FFF2-40B4-BE49-F238E27FC236}">
                <a16:creationId xmlns:a16="http://schemas.microsoft.com/office/drawing/2014/main" id="{BC2BC6DB-543D-4413-8F8A-2E4F624ACE61}"/>
              </a:ext>
            </a:extLst>
          </p:cNvPr>
          <p:cNvSpPr/>
          <p:nvPr/>
        </p:nvSpPr>
        <p:spPr>
          <a:xfrm>
            <a:off x="7616274" y="1456528"/>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6" name="Rectangle 25">
            <a:extLst>
              <a:ext uri="{FF2B5EF4-FFF2-40B4-BE49-F238E27FC236}">
                <a16:creationId xmlns:a16="http://schemas.microsoft.com/office/drawing/2014/main" id="{3B64769E-333B-4925-9121-F8153E223DEF}"/>
              </a:ext>
            </a:extLst>
          </p:cNvPr>
          <p:cNvSpPr/>
          <p:nvPr/>
        </p:nvSpPr>
        <p:spPr>
          <a:xfrm>
            <a:off x="7613130" y="23453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sp>
        <p:nvSpPr>
          <p:cNvPr id="27" name="Rectangle 26">
            <a:extLst>
              <a:ext uri="{FF2B5EF4-FFF2-40B4-BE49-F238E27FC236}">
                <a16:creationId xmlns:a16="http://schemas.microsoft.com/office/drawing/2014/main" id="{0F6DA861-0EC5-402B-B12F-05CD48722524}"/>
              </a:ext>
            </a:extLst>
          </p:cNvPr>
          <p:cNvSpPr/>
          <p:nvPr/>
        </p:nvSpPr>
        <p:spPr>
          <a:xfrm>
            <a:off x="7613130" y="4680469"/>
            <a:ext cx="577971" cy="620652"/>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GW</a:t>
            </a:r>
          </a:p>
        </p:txBody>
      </p:sp>
      <p:cxnSp>
        <p:nvCxnSpPr>
          <p:cNvPr id="31" name="Straight Connector 30">
            <a:extLst>
              <a:ext uri="{FF2B5EF4-FFF2-40B4-BE49-F238E27FC236}">
                <a16:creationId xmlns:a16="http://schemas.microsoft.com/office/drawing/2014/main" id="{9E14BC23-C4E6-4A8E-A515-6EAE78CDD24E}"/>
              </a:ext>
            </a:extLst>
          </p:cNvPr>
          <p:cNvCxnSpPr>
            <a:cxnSpLocks/>
            <a:stCxn id="23" idx="1"/>
          </p:cNvCxnSpPr>
          <p:nvPr/>
        </p:nvCxnSpPr>
        <p:spPr>
          <a:xfrm flipH="1">
            <a:off x="8191101" y="2541395"/>
            <a:ext cx="592418" cy="152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72A1FEB-AAE6-4EE9-9BDA-99EA32AE2418}"/>
              </a:ext>
            </a:extLst>
          </p:cNvPr>
          <p:cNvCxnSpPr>
            <a:cxnSpLocks/>
            <a:stCxn id="26" idx="1"/>
            <a:endCxn id="15" idx="3"/>
          </p:cNvCxnSpPr>
          <p:nvPr/>
        </p:nvCxnSpPr>
        <p:spPr>
          <a:xfrm flipH="1">
            <a:off x="7003936" y="2655695"/>
            <a:ext cx="609194" cy="109268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21C2BEC-0608-4D74-AB97-303FD12BD548}"/>
              </a:ext>
            </a:extLst>
          </p:cNvPr>
          <p:cNvSpPr txBox="1"/>
          <p:nvPr/>
        </p:nvSpPr>
        <p:spPr>
          <a:xfrm>
            <a:off x="7536775" y="1814854"/>
            <a:ext cx="4662345" cy="369332"/>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mi_name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.&lt;</a:t>
            </a:r>
            <a:r>
              <a:rPr kumimoji="0" lang="en-US" sz="1800" b="1" i="0" u="none" strike="noStrike" kern="1200" cap="none" spc="0" normalizeH="0" baseline="0" noProof="0" dirty="0" err="1">
                <a:ln>
                  <a:noFill/>
                </a:ln>
                <a:solidFill>
                  <a:prstClr val="black"/>
                </a:solidFill>
                <a:effectLst/>
                <a:uLnTx/>
                <a:uFillTx/>
                <a:latin typeface="Calibri" panose="020F0502020204030204"/>
                <a:ea typeface="+mn-ea"/>
                <a:cs typeface="+mn-cs"/>
              </a:rPr>
              <a:t>dns_zone</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&gt;.database.windows.net</a:t>
            </a:r>
          </a:p>
        </p:txBody>
      </p:sp>
      <p:sp>
        <p:nvSpPr>
          <p:cNvPr id="101" name="Scroll: Horizontal 100">
            <a:extLst>
              <a:ext uri="{FF2B5EF4-FFF2-40B4-BE49-F238E27FC236}">
                <a16:creationId xmlns:a16="http://schemas.microsoft.com/office/drawing/2014/main" id="{D4D9ED73-6506-4AB6-89DB-C4C8BBA55DF8}"/>
              </a:ext>
            </a:extLst>
          </p:cNvPr>
          <p:cNvSpPr/>
          <p:nvPr/>
        </p:nvSpPr>
        <p:spPr>
          <a:xfrm>
            <a:off x="8022164" y="2124994"/>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102" name="Scroll: Horizontal 101">
            <a:extLst>
              <a:ext uri="{FF2B5EF4-FFF2-40B4-BE49-F238E27FC236}">
                <a16:creationId xmlns:a16="http://schemas.microsoft.com/office/drawing/2014/main" id="{2C1BD3F5-A601-46E0-9911-EFB9BDCB58F9}"/>
              </a:ext>
            </a:extLst>
          </p:cNvPr>
          <p:cNvSpPr/>
          <p:nvPr/>
        </p:nvSpPr>
        <p:spPr>
          <a:xfrm>
            <a:off x="1726090" y="420761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44" name="Rectangle 43"/>
          <p:cNvSpPr/>
          <p:nvPr/>
        </p:nvSpPr>
        <p:spPr>
          <a:xfrm>
            <a:off x="4401025" y="3076762"/>
            <a:ext cx="112664" cy="1794177"/>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p:cNvSpPr/>
          <p:nvPr/>
        </p:nvSpPr>
        <p:spPr>
          <a:xfrm>
            <a:off x="4408225" y="306837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Rectangle 46"/>
          <p:cNvSpPr/>
          <p:nvPr/>
        </p:nvSpPr>
        <p:spPr>
          <a:xfrm>
            <a:off x="4408102" y="322302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Rectangle 47"/>
          <p:cNvSpPr/>
          <p:nvPr/>
        </p:nvSpPr>
        <p:spPr>
          <a:xfrm>
            <a:off x="4407267" y="338131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Rectangle 48"/>
          <p:cNvSpPr/>
          <p:nvPr/>
        </p:nvSpPr>
        <p:spPr>
          <a:xfrm>
            <a:off x="4408010" y="3544884"/>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Rectangle 49"/>
          <p:cNvSpPr/>
          <p:nvPr/>
        </p:nvSpPr>
        <p:spPr>
          <a:xfrm>
            <a:off x="4407887" y="3699535"/>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p:cNvSpPr/>
          <p:nvPr/>
        </p:nvSpPr>
        <p:spPr>
          <a:xfrm>
            <a:off x="4407052" y="3857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Scroll: Horizontal 98">
            <a:extLst>
              <a:ext uri="{FF2B5EF4-FFF2-40B4-BE49-F238E27FC236}">
                <a16:creationId xmlns:a16="http://schemas.microsoft.com/office/drawing/2014/main" id="{51CFC1EB-F1CD-47AC-8F83-0A3C046A71F1}"/>
              </a:ext>
            </a:extLst>
          </p:cNvPr>
          <p:cNvSpPr/>
          <p:nvPr/>
        </p:nvSpPr>
        <p:spPr>
          <a:xfrm>
            <a:off x="4316713" y="3555248"/>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56" name="Rectangle 55"/>
          <p:cNvSpPr/>
          <p:nvPr/>
        </p:nvSpPr>
        <p:spPr>
          <a:xfrm>
            <a:off x="4409051" y="4007696"/>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6"/>
          <p:cNvSpPr/>
          <p:nvPr/>
        </p:nvSpPr>
        <p:spPr>
          <a:xfrm>
            <a:off x="4408928" y="4162347"/>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Rectangle 57"/>
          <p:cNvSpPr/>
          <p:nvPr/>
        </p:nvSpPr>
        <p:spPr>
          <a:xfrm>
            <a:off x="4408093" y="4320641"/>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Rectangle 58"/>
          <p:cNvSpPr/>
          <p:nvPr/>
        </p:nvSpPr>
        <p:spPr>
          <a:xfrm>
            <a:off x="4403063" y="4481829"/>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Rectangle 59"/>
          <p:cNvSpPr/>
          <p:nvPr/>
        </p:nvSpPr>
        <p:spPr>
          <a:xfrm>
            <a:off x="4402940" y="4636480"/>
            <a:ext cx="107788" cy="157926"/>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2" name="Straight Connector 71">
            <a:extLst>
              <a:ext uri="{FF2B5EF4-FFF2-40B4-BE49-F238E27FC236}">
                <a16:creationId xmlns:a16="http://schemas.microsoft.com/office/drawing/2014/main" id="{91A8B234-9F9C-4D1B-9DD6-BD6C10340D54}"/>
              </a:ext>
            </a:extLst>
          </p:cNvPr>
          <p:cNvCxnSpPr>
            <a:cxnSpLocks/>
            <a:stCxn id="16" idx="1"/>
            <a:endCxn id="22" idx="3"/>
          </p:cNvCxnSpPr>
          <p:nvPr/>
        </p:nvCxnSpPr>
        <p:spPr>
          <a:xfrm flipH="1">
            <a:off x="3226351" y="4137070"/>
            <a:ext cx="1399447" cy="647308"/>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369687" y="2711329"/>
            <a:ext cx="1475532"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Windows Firewall</a:t>
            </a:r>
          </a:p>
        </p:txBody>
      </p:sp>
      <p:pic>
        <p:nvPicPr>
          <p:cNvPr id="65" name="Picture 64">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8531" y="898159"/>
            <a:ext cx="662520" cy="869812"/>
          </a:xfrm>
          <a:prstGeom prst="rect">
            <a:avLst/>
          </a:prstGeom>
        </p:spPr>
      </p:pic>
      <p:sp>
        <p:nvSpPr>
          <p:cNvPr id="61" name="TextBox 60">
            <a:extLst>
              <a:ext uri="{FF2B5EF4-FFF2-40B4-BE49-F238E27FC236}">
                <a16:creationId xmlns:a16="http://schemas.microsoft.com/office/drawing/2014/main" id="{6616429A-DD7C-4AE4-942C-F6169C16FC01}"/>
              </a:ext>
            </a:extLst>
          </p:cNvPr>
          <p:cNvSpPr txBox="1"/>
          <p:nvPr/>
        </p:nvSpPr>
        <p:spPr>
          <a:xfrm>
            <a:off x="453769" y="5122838"/>
            <a:ext cx="2293833"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mn-cs"/>
              </a:rPr>
              <a:t>SQL Management (public IP)</a:t>
            </a:r>
            <a:endParaRPr kumimoji="0" lang="en-US" sz="1400" b="1" i="0" u="none" strike="noStrike" kern="1200" cap="none" spc="0" normalizeH="0" baseline="0" noProof="0">
              <a:ln>
                <a:noFill/>
              </a:ln>
              <a:solidFill>
                <a:prstClr val="black">
                  <a:lumMod val="65000"/>
                  <a:lumOff val="35000"/>
                </a:prstClr>
              </a:solidFill>
              <a:effectLst/>
              <a:uLnTx/>
              <a:uFillTx/>
              <a:latin typeface="Calibri" panose="020F0502020204030204"/>
              <a:ea typeface="+mn-ea"/>
              <a:cs typeface="Calibri"/>
            </a:endParaRPr>
          </a:p>
        </p:txBody>
      </p:sp>
      <p:cxnSp>
        <p:nvCxnSpPr>
          <p:cNvPr id="29" name="Straight Connector 28">
            <a:extLst>
              <a:ext uri="{FF2B5EF4-FFF2-40B4-BE49-F238E27FC236}">
                <a16:creationId xmlns:a16="http://schemas.microsoft.com/office/drawing/2014/main" id="{D777EC32-7673-404A-96FF-A80D3C9796B4}"/>
              </a:ext>
            </a:extLst>
          </p:cNvPr>
          <p:cNvCxnSpPr/>
          <p:nvPr/>
        </p:nvCxnSpPr>
        <p:spPr>
          <a:xfrm>
            <a:off x="2587119" y="3276686"/>
            <a:ext cx="1804922" cy="159425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F65BEFD-898F-43C4-AF15-1BF61F58B019}"/>
              </a:ext>
            </a:extLst>
          </p:cNvPr>
          <p:cNvCxnSpPr/>
          <p:nvPr/>
        </p:nvCxnSpPr>
        <p:spPr>
          <a:xfrm>
            <a:off x="4042885" y="2341228"/>
            <a:ext cx="3217047" cy="72050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DC6B8D5E-2AF3-4FCA-8E11-75CF4E756089}"/>
              </a:ext>
            </a:extLst>
          </p:cNvPr>
          <p:cNvGrpSpPr/>
          <p:nvPr/>
        </p:nvGrpSpPr>
        <p:grpSpPr>
          <a:xfrm>
            <a:off x="4843336" y="1298346"/>
            <a:ext cx="1477261" cy="931317"/>
            <a:chOff x="2382485" y="586142"/>
            <a:chExt cx="2867891" cy="1808018"/>
          </a:xfrm>
        </p:grpSpPr>
        <p:sp>
          <p:nvSpPr>
            <p:cNvPr id="71" name="Rectangle 70">
              <a:extLst>
                <a:ext uri="{FF2B5EF4-FFF2-40B4-BE49-F238E27FC236}">
                  <a16:creationId xmlns:a16="http://schemas.microsoft.com/office/drawing/2014/main" id="{C82F98B9-F031-49C4-9827-5733B855D7FC}"/>
                </a:ext>
              </a:extLst>
            </p:cNvPr>
            <p:cNvSpPr/>
            <p:nvPr/>
          </p:nvSpPr>
          <p:spPr>
            <a:xfrm>
              <a:off x="2382485" y="586142"/>
              <a:ext cx="2867891" cy="1808018"/>
            </a:xfrm>
            <a:prstGeom prst="rect">
              <a:avLst/>
            </a:prstGeom>
            <a:solidFill>
              <a:srgbClr val="4472C4">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3" name="Rectangle 72">
              <a:extLst>
                <a:ext uri="{FF2B5EF4-FFF2-40B4-BE49-F238E27FC236}">
                  <a16:creationId xmlns:a16="http://schemas.microsoft.com/office/drawing/2014/main" id="{7FDF5052-F52C-46BD-93FD-EC2F2077FBD5}"/>
                </a:ext>
              </a:extLst>
            </p:cNvPr>
            <p:cNvSpPr/>
            <p:nvPr/>
          </p:nvSpPr>
          <p:spPr>
            <a:xfrm>
              <a:off x="3832788" y="749059"/>
              <a:ext cx="1161592" cy="104508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74" name="Rectangle 73">
              <a:extLst>
                <a:ext uri="{FF2B5EF4-FFF2-40B4-BE49-F238E27FC236}">
                  <a16:creationId xmlns:a16="http://schemas.microsoft.com/office/drawing/2014/main" id="{CE5728B4-EB88-474E-94AC-44D2842C8795}"/>
                </a:ext>
              </a:extLst>
            </p:cNvPr>
            <p:cNvSpPr/>
            <p:nvPr/>
          </p:nvSpPr>
          <p:spPr>
            <a:xfrm>
              <a:off x="2616242" y="1176330"/>
              <a:ext cx="1074782" cy="9679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
        <p:nvSpPr>
          <p:cNvPr id="76" name="TextBox 75"/>
          <p:cNvSpPr txBox="1"/>
          <p:nvPr/>
        </p:nvSpPr>
        <p:spPr>
          <a:xfrm>
            <a:off x="2512800" y="1920593"/>
            <a:ext cx="15515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00000"/>
                </a:solidFill>
                <a:effectLst/>
                <a:uLnTx/>
                <a:uFillTx/>
                <a:latin typeface="Calibri" panose="020F0502020204030204"/>
                <a:ea typeface="+mn-ea"/>
                <a:cs typeface="+mn-cs"/>
              </a:rPr>
              <a:t>primary node</a:t>
            </a:r>
          </a:p>
        </p:txBody>
      </p:sp>
      <p:grpSp>
        <p:nvGrpSpPr>
          <p:cNvPr id="77" name="Group 76">
            <a:extLst>
              <a:ext uri="{FF2B5EF4-FFF2-40B4-BE49-F238E27FC236}">
                <a16:creationId xmlns:a16="http://schemas.microsoft.com/office/drawing/2014/main" id="{5E9C934C-EFBD-4B15-85F4-5746A55959E0}"/>
              </a:ext>
            </a:extLst>
          </p:cNvPr>
          <p:cNvGrpSpPr/>
          <p:nvPr/>
        </p:nvGrpSpPr>
        <p:grpSpPr>
          <a:xfrm>
            <a:off x="2587119" y="2345369"/>
            <a:ext cx="1477261" cy="931317"/>
            <a:chOff x="2382485" y="586142"/>
            <a:chExt cx="2867891" cy="1808018"/>
          </a:xfrm>
        </p:grpSpPr>
        <p:sp>
          <p:nvSpPr>
            <p:cNvPr id="78" name="Rectangle 77">
              <a:extLst>
                <a:ext uri="{FF2B5EF4-FFF2-40B4-BE49-F238E27FC236}">
                  <a16:creationId xmlns:a16="http://schemas.microsoft.com/office/drawing/2014/main" id="{514630C6-813D-48D2-897A-7225B3562381}"/>
                </a:ext>
              </a:extLst>
            </p:cNvPr>
            <p:cNvSpPr/>
            <p:nvPr/>
          </p:nvSpPr>
          <p:spPr>
            <a:xfrm>
              <a:off x="2382485" y="586142"/>
              <a:ext cx="2867891" cy="1808018"/>
            </a:xfrm>
            <a:prstGeom prst="rect">
              <a:avLst/>
            </a:prstGeom>
            <a:solidFill>
              <a:srgbClr val="4472C4">
                <a:alpha val="25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Node</a:t>
              </a:r>
            </a:p>
          </p:txBody>
        </p:sp>
        <p:sp>
          <p:nvSpPr>
            <p:cNvPr id="79" name="Rectangle 78">
              <a:extLst>
                <a:ext uri="{FF2B5EF4-FFF2-40B4-BE49-F238E27FC236}">
                  <a16:creationId xmlns:a16="http://schemas.microsoft.com/office/drawing/2014/main" id="{93650DD4-C2E8-4173-AC41-2AB8F7430D76}"/>
                </a:ext>
              </a:extLst>
            </p:cNvPr>
            <p:cNvSpPr/>
            <p:nvPr/>
          </p:nvSpPr>
          <p:spPr>
            <a:xfrm>
              <a:off x="3832788" y="749059"/>
              <a:ext cx="1161592" cy="1045086"/>
            </a:xfrm>
            <a:prstGeom prst="rect">
              <a:avLst/>
            </a:prstGeom>
            <a:solidFill>
              <a:srgbClr val="FF000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Calibri"/>
              </a:endParaRPr>
            </a:p>
          </p:txBody>
        </p:sp>
        <p:sp>
          <p:nvSpPr>
            <p:cNvPr id="80" name="Rectangle 79">
              <a:extLst>
                <a:ext uri="{FF2B5EF4-FFF2-40B4-BE49-F238E27FC236}">
                  <a16:creationId xmlns:a16="http://schemas.microsoft.com/office/drawing/2014/main" id="{44EB2666-E0A0-4840-8AFE-C3CBCD90A15F}"/>
                </a:ext>
              </a:extLst>
            </p:cNvPr>
            <p:cNvSpPr/>
            <p:nvPr/>
          </p:nvSpPr>
          <p:spPr>
            <a:xfrm>
              <a:off x="2616242" y="1176330"/>
              <a:ext cx="1074782" cy="967922"/>
            </a:xfrm>
            <a:prstGeom prst="rect">
              <a:avLst/>
            </a:prstGeom>
            <a:solidFill>
              <a:srgbClr val="002060"/>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prstClr val="white"/>
                </a:solidFill>
                <a:effectLst/>
                <a:uLnTx/>
                <a:uFillTx/>
                <a:latin typeface="Calibri" panose="020F0502020204030204"/>
                <a:ea typeface="+mn-ea"/>
                <a:cs typeface="Calibri"/>
              </a:endParaRPr>
            </a:p>
          </p:txBody>
        </p:sp>
      </p:grpSp>
    </p:spTree>
    <p:extLst>
      <p:ext uri="{BB962C8B-B14F-4D97-AF65-F5344CB8AC3E}">
        <p14:creationId xmlns:p14="http://schemas.microsoft.com/office/powerpoint/2010/main" val="10188040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cxnSp>
        <p:nvCxnSpPr>
          <p:cNvPr id="39" name="Straight Arrow Connector 38">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41" name="TextBox 40"/>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spTree>
    <p:extLst>
      <p:ext uri="{BB962C8B-B14F-4D97-AF65-F5344CB8AC3E}">
        <p14:creationId xmlns:p14="http://schemas.microsoft.com/office/powerpoint/2010/main" val="30864585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spTree>
    <p:extLst>
      <p:ext uri="{BB962C8B-B14F-4D97-AF65-F5344CB8AC3E}">
        <p14:creationId xmlns:p14="http://schemas.microsoft.com/office/powerpoint/2010/main" val="5950531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Tree>
    <p:extLst>
      <p:ext uri="{BB962C8B-B14F-4D97-AF65-F5344CB8AC3E}">
        <p14:creationId xmlns:p14="http://schemas.microsoft.com/office/powerpoint/2010/main" val="1020342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2571261" y="1648800"/>
            <a:ext cx="9727200"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5084465" y="2051999"/>
            <a:ext cx="2204189" cy="468537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7A30A9B0-C69E-4407-AA9C-9688402002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69195" y="2606078"/>
            <a:ext cx="1253610" cy="1645843"/>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6096000" y="4438397"/>
            <a:ext cx="1" cy="996048"/>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5855" y="5528903"/>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6398296" y="5939860"/>
            <a:ext cx="2998065"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On-Premises + Azure VNet</a:t>
            </a:r>
          </a:p>
        </p:txBody>
      </p:sp>
      <p:pic>
        <p:nvPicPr>
          <p:cNvPr id="13" name="Picture 12">
            <a:extLst>
              <a:ext uri="{FF2B5EF4-FFF2-40B4-BE49-F238E27FC236}">
                <a16:creationId xmlns:a16="http://schemas.microsoft.com/office/drawing/2014/main" id="{97C155D8-9060-4722-8397-83348DA7AD72}"/>
              </a:ext>
            </a:extLst>
          </p:cNvPr>
          <p:cNvPicPr>
            <a:picLocks noChangeAspect="1"/>
          </p:cNvPicPr>
          <p:nvPr/>
        </p:nvPicPr>
        <p:blipFill>
          <a:blip r:embed="rId4"/>
          <a:stretch>
            <a:fillRect/>
          </a:stretch>
        </p:blipFill>
        <p:spPr>
          <a:xfrm>
            <a:off x="9958847" y="3917928"/>
            <a:ext cx="928866" cy="836882"/>
          </a:xfrm>
          <a:prstGeom prst="rect">
            <a:avLst/>
          </a:prstGeom>
        </p:spPr>
      </p:pic>
      <p:pic>
        <p:nvPicPr>
          <p:cNvPr id="14" name="Picture 13">
            <a:extLst>
              <a:ext uri="{FF2B5EF4-FFF2-40B4-BE49-F238E27FC236}">
                <a16:creationId xmlns:a16="http://schemas.microsoft.com/office/drawing/2014/main" id="{8D7219F3-2DD1-4DFC-83BE-6E55D2488F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17650" y="3600850"/>
            <a:ext cx="780290" cy="780290"/>
          </a:xfrm>
          <a:prstGeom prst="rect">
            <a:avLst/>
          </a:prstGeom>
        </p:spPr>
      </p:pic>
      <p:pic>
        <p:nvPicPr>
          <p:cNvPr id="15" name="Picture 14">
            <a:extLst>
              <a:ext uri="{FF2B5EF4-FFF2-40B4-BE49-F238E27FC236}">
                <a16:creationId xmlns:a16="http://schemas.microsoft.com/office/drawing/2014/main" id="{3FB624F9-C918-457F-B3B9-68D87B8ED0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17650" y="4437732"/>
            <a:ext cx="678518" cy="678518"/>
          </a:xfrm>
          <a:prstGeom prst="rect">
            <a:avLst/>
          </a:prstGeom>
        </p:spPr>
      </p:pic>
      <p:sp>
        <p:nvSpPr>
          <p:cNvPr id="16" name="TextBox 15">
            <a:extLst>
              <a:ext uri="{FF2B5EF4-FFF2-40B4-BE49-F238E27FC236}">
                <a16:creationId xmlns:a16="http://schemas.microsoft.com/office/drawing/2014/main" id="{858BE87F-DA97-4ACD-A191-DC5B635DC10F}"/>
              </a:ext>
            </a:extLst>
          </p:cNvPr>
          <p:cNvSpPr txBox="1"/>
          <p:nvPr/>
        </p:nvSpPr>
        <p:spPr>
          <a:xfrm>
            <a:off x="8687275" y="5238656"/>
            <a:ext cx="2217788"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Service dependencies</a:t>
            </a:r>
            <a:b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Azure</a:t>
            </a:r>
          </a:p>
        </p:txBody>
      </p:sp>
      <p:pic>
        <p:nvPicPr>
          <p:cNvPr id="18" name="Picture 17" descr="A picture containing transport&#10;&#10;Description generated with very high confidence">
            <a:extLst>
              <a:ext uri="{FF2B5EF4-FFF2-40B4-BE49-F238E27FC236}">
                <a16:creationId xmlns:a16="http://schemas.microsoft.com/office/drawing/2014/main" id="{491B87DA-4BB9-4ECF-87F9-7F2C1798709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95832" y="2859837"/>
            <a:ext cx="1138323" cy="1138323"/>
          </a:xfrm>
          <a:prstGeom prst="rect">
            <a:avLst/>
          </a:prstGeom>
        </p:spPr>
      </p:pic>
      <p:cxnSp>
        <p:nvCxnSpPr>
          <p:cNvPr id="19" name="Straight Arrow Connector 18">
            <a:extLst>
              <a:ext uri="{FF2B5EF4-FFF2-40B4-BE49-F238E27FC236}">
                <a16:creationId xmlns:a16="http://schemas.microsoft.com/office/drawing/2014/main" id="{0D39B9B5-8DAA-4005-A38E-1E7B9A660B54}"/>
              </a:ext>
            </a:extLst>
          </p:cNvPr>
          <p:cNvCxnSpPr>
            <a:cxnSpLocks/>
          </p:cNvCxnSpPr>
          <p:nvPr/>
        </p:nvCxnSpPr>
        <p:spPr>
          <a:xfrm>
            <a:off x="3723523" y="3371266"/>
            <a:ext cx="1745672" cy="1"/>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5489D4A-78DA-4964-A1AA-BD0D63394889}"/>
              </a:ext>
            </a:extLst>
          </p:cNvPr>
          <p:cNvCxnSpPr>
            <a:cxnSpLocks/>
          </p:cNvCxnSpPr>
          <p:nvPr/>
        </p:nvCxnSpPr>
        <p:spPr>
          <a:xfrm>
            <a:off x="6885484" y="3947696"/>
            <a:ext cx="1927707"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F1F4DC0-7105-474A-81B0-8FA4DD5522D2}"/>
              </a:ext>
            </a:extLst>
          </p:cNvPr>
          <p:cNvSpPr txBox="1"/>
          <p:nvPr/>
        </p:nvSpPr>
        <p:spPr>
          <a:xfrm>
            <a:off x="1704186" y="4060355"/>
            <a:ext cx="2860720" cy="646331"/>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Management &amp; Deployment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Azure</a:t>
            </a:r>
          </a:p>
        </p:txBody>
      </p:sp>
      <p:cxnSp>
        <p:nvCxnSpPr>
          <p:cNvPr id="26" name="Straight Arrow Connector 25">
            <a:extLst>
              <a:ext uri="{FF2B5EF4-FFF2-40B4-BE49-F238E27FC236}">
                <a16:creationId xmlns:a16="http://schemas.microsoft.com/office/drawing/2014/main" id="{A86D41B3-B499-4511-B420-817152D93C0F}"/>
              </a:ext>
            </a:extLst>
          </p:cNvPr>
          <p:cNvCxnSpPr>
            <a:cxnSpLocks/>
          </p:cNvCxnSpPr>
          <p:nvPr/>
        </p:nvCxnSpPr>
        <p:spPr>
          <a:xfrm>
            <a:off x="6885484" y="3042727"/>
            <a:ext cx="1863309" cy="1"/>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C5AF6D6-EF36-4A5D-8D02-EA62F962BA81}"/>
              </a:ext>
            </a:extLst>
          </p:cNvPr>
          <p:cNvSpPr txBox="1"/>
          <p:nvPr/>
        </p:nvSpPr>
        <p:spPr>
          <a:xfrm>
            <a:off x="6255000" y="4245149"/>
            <a:ext cx="2269596" cy="707886"/>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Azure SQL Database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Calibri" panose="020F0502020204030204"/>
                <a:ea typeface="+mn-ea"/>
                <a:cs typeface="+mn-cs"/>
              </a:rPr>
              <a:t>Managed Instance</a:t>
            </a:r>
          </a:p>
        </p:txBody>
      </p:sp>
      <p:sp>
        <p:nvSpPr>
          <p:cNvPr id="34" name="Scroll: Horizontal 33">
            <a:extLst>
              <a:ext uri="{FF2B5EF4-FFF2-40B4-BE49-F238E27FC236}">
                <a16:creationId xmlns:a16="http://schemas.microsoft.com/office/drawing/2014/main" id="{5A76A63F-3629-412A-BC28-010489E8954C}"/>
              </a:ext>
            </a:extLst>
          </p:cNvPr>
          <p:cNvSpPr/>
          <p:nvPr/>
        </p:nvSpPr>
        <p:spPr>
          <a:xfrm>
            <a:off x="4262806" y="282933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5" name="Scroll: Horizontal 34">
            <a:extLst>
              <a:ext uri="{FF2B5EF4-FFF2-40B4-BE49-F238E27FC236}">
                <a16:creationId xmlns:a16="http://schemas.microsoft.com/office/drawing/2014/main" id="{F6133537-49E3-449C-844E-05EB4A4C6E5A}"/>
              </a:ext>
            </a:extLst>
          </p:cNvPr>
          <p:cNvSpPr/>
          <p:nvPr/>
        </p:nvSpPr>
        <p:spPr>
          <a:xfrm>
            <a:off x="7486002" y="3395481"/>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
        <p:nvSpPr>
          <p:cNvPr id="36" name="Scroll: Horizontal 35">
            <a:extLst>
              <a:ext uri="{FF2B5EF4-FFF2-40B4-BE49-F238E27FC236}">
                <a16:creationId xmlns:a16="http://schemas.microsoft.com/office/drawing/2014/main" id="{F78E2765-3CCC-4A25-A230-2E33B5987C01}"/>
              </a:ext>
            </a:extLst>
          </p:cNvPr>
          <p:cNvSpPr/>
          <p:nvPr/>
        </p:nvSpPr>
        <p:spPr>
          <a:xfrm>
            <a:off x="5220799" y="472098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cxnSp>
        <p:nvCxnSpPr>
          <p:cNvPr id="37" name="Straight Arrow Connector 36">
            <a:extLst>
              <a:ext uri="{FF2B5EF4-FFF2-40B4-BE49-F238E27FC236}">
                <a16:creationId xmlns:a16="http://schemas.microsoft.com/office/drawing/2014/main" id="{4C536E5D-7434-4E13-8E31-53F721877625}"/>
              </a:ext>
            </a:extLst>
          </p:cNvPr>
          <p:cNvCxnSpPr>
            <a:cxnSpLocks/>
          </p:cNvCxnSpPr>
          <p:nvPr/>
        </p:nvCxnSpPr>
        <p:spPr>
          <a:xfrm flipH="1">
            <a:off x="3723523" y="3574040"/>
            <a:ext cx="1745673"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D39B9B5-8DAA-4005-A38E-1E7B9A660B54}"/>
              </a:ext>
            </a:extLst>
          </p:cNvPr>
          <p:cNvCxnSpPr>
            <a:cxnSpLocks/>
          </p:cNvCxnSpPr>
          <p:nvPr/>
        </p:nvCxnSpPr>
        <p:spPr>
          <a:xfrm flipV="1">
            <a:off x="2031978" y="5474858"/>
            <a:ext cx="3026142" cy="2693"/>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Scroll: Horizontal 33">
            <a:extLst>
              <a:ext uri="{FF2B5EF4-FFF2-40B4-BE49-F238E27FC236}">
                <a16:creationId xmlns:a16="http://schemas.microsoft.com/office/drawing/2014/main" id="{5A76A63F-3629-412A-BC28-010489E8954C}"/>
              </a:ext>
            </a:extLst>
          </p:cNvPr>
          <p:cNvSpPr/>
          <p:nvPr/>
        </p:nvSpPr>
        <p:spPr>
          <a:xfrm>
            <a:off x="2571261" y="4935616"/>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TLS</a:t>
            </a:r>
          </a:p>
        </p:txBody>
      </p:sp>
      <p:sp>
        <p:nvSpPr>
          <p:cNvPr id="30" name="TextBox 29">
            <a:extLst>
              <a:ext uri="{FF2B5EF4-FFF2-40B4-BE49-F238E27FC236}">
                <a16:creationId xmlns:a16="http://schemas.microsoft.com/office/drawing/2014/main" id="{2F1F4DC0-7105-474A-81B0-8FA4DD5522D2}"/>
              </a:ext>
            </a:extLst>
          </p:cNvPr>
          <p:cNvSpPr txBox="1"/>
          <p:nvPr/>
        </p:nvSpPr>
        <p:spPr>
          <a:xfrm>
            <a:off x="132257" y="6091038"/>
            <a:ext cx="1431097" cy="646331"/>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Corpnet</a:t>
            </a:r>
          </a:p>
        </p:txBody>
      </p:sp>
      <p:sp>
        <p:nvSpPr>
          <p:cNvPr id="6" name="TextBox 5"/>
          <p:cNvSpPr txBox="1"/>
          <p:nvPr/>
        </p:nvSpPr>
        <p:spPr>
          <a:xfrm>
            <a:off x="2571261" y="178560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5120596" y="2106238"/>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70AD47">
                    <a:lumMod val="75000"/>
                  </a:srgbClr>
                </a:solidFill>
                <a:effectLst/>
                <a:uLnTx/>
                <a:uFillTx/>
                <a:latin typeface="Calibri" panose="020F0502020204030204"/>
                <a:ea typeface="+mn-ea"/>
                <a:cs typeface="+mn-cs"/>
              </a:rPr>
              <a:t>VNet</a:t>
            </a:r>
            <a:endParaRPr kumimoji="0" lang="en-US" sz="1800" b="0" i="0" u="none" strike="noStrike" kern="1200" cap="none" spc="0" normalizeH="0" baseline="0" noProof="0">
              <a:ln>
                <a:noFill/>
              </a:ln>
              <a:solidFill>
                <a:srgbClr val="70AD47">
                  <a:lumMod val="75000"/>
                </a:srgbClr>
              </a:solidFill>
              <a:effectLst/>
              <a:uLnTx/>
              <a:uFillTx/>
              <a:latin typeface="Calibri" panose="020F0502020204030204"/>
              <a:ea typeface="+mn-ea"/>
              <a:cs typeface="+mn-cs"/>
            </a:endParaRPr>
          </a:p>
        </p:txBody>
      </p:sp>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410" y="4899986"/>
            <a:ext cx="962618" cy="962618"/>
          </a:xfrm>
          <a:prstGeom prst="rect">
            <a:avLst/>
          </a:prstGeom>
        </p:spPr>
      </p:pic>
      <p:pic>
        <p:nvPicPr>
          <p:cNvPr id="1026"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29983" y="2422771"/>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40033" y="4343318"/>
            <a:ext cx="1202824" cy="44245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microsoft transparent background"/>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89176" y="1668822"/>
            <a:ext cx="1202824" cy="442451"/>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Arrow Connector 40">
            <a:extLst>
              <a:ext uri="{FF2B5EF4-FFF2-40B4-BE49-F238E27FC236}">
                <a16:creationId xmlns:a16="http://schemas.microsoft.com/office/drawing/2014/main" id="{0D39B9B5-8DAA-4005-A38E-1E7B9A660B54}"/>
              </a:ext>
            </a:extLst>
          </p:cNvPr>
          <p:cNvCxnSpPr>
            <a:cxnSpLocks/>
          </p:cNvCxnSpPr>
          <p:nvPr/>
        </p:nvCxnSpPr>
        <p:spPr>
          <a:xfrm>
            <a:off x="440033" y="841667"/>
            <a:ext cx="525438" cy="0"/>
          </a:xfrm>
          <a:prstGeom prst="straightConnector1">
            <a:avLst/>
          </a:prstGeom>
          <a:ln w="4445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31893" y="277707"/>
            <a:ext cx="209950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t>Legend:</a:t>
            </a:r>
          </a:p>
        </p:txBody>
      </p:sp>
      <p:sp>
        <p:nvSpPr>
          <p:cNvPr id="17" name="TextBox 16"/>
          <p:cNvSpPr txBox="1"/>
          <p:nvPr/>
        </p:nvSpPr>
        <p:spPr>
          <a:xfrm>
            <a:off x="993747" y="688318"/>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Data</a:t>
            </a:r>
          </a:p>
        </p:txBody>
      </p:sp>
      <p:cxnSp>
        <p:nvCxnSpPr>
          <p:cNvPr id="42" name="Straight Arrow Connector 41">
            <a:extLst>
              <a:ext uri="{FF2B5EF4-FFF2-40B4-BE49-F238E27FC236}">
                <a16:creationId xmlns:a16="http://schemas.microsoft.com/office/drawing/2014/main" id="{0D39B9B5-8DAA-4005-A38E-1E7B9A660B54}"/>
              </a:ext>
            </a:extLst>
          </p:cNvPr>
          <p:cNvCxnSpPr>
            <a:cxnSpLocks/>
          </p:cNvCxnSpPr>
          <p:nvPr/>
        </p:nvCxnSpPr>
        <p:spPr>
          <a:xfrm>
            <a:off x="440033" y="1155818"/>
            <a:ext cx="525438" cy="0"/>
          </a:xfrm>
          <a:prstGeom prst="straightConnector1">
            <a:avLst/>
          </a:prstGeom>
          <a:ln w="444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93747" y="100246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Management</a:t>
            </a:r>
          </a:p>
        </p:txBody>
      </p:sp>
      <p:cxnSp>
        <p:nvCxnSpPr>
          <p:cNvPr id="44" name="Straight Arrow Connector 43">
            <a:extLst>
              <a:ext uri="{FF2B5EF4-FFF2-40B4-BE49-F238E27FC236}">
                <a16:creationId xmlns:a16="http://schemas.microsoft.com/office/drawing/2014/main" id="{0D39B9B5-8DAA-4005-A38E-1E7B9A660B54}"/>
              </a:ext>
            </a:extLst>
          </p:cNvPr>
          <p:cNvCxnSpPr>
            <a:cxnSpLocks/>
          </p:cNvCxnSpPr>
          <p:nvPr/>
        </p:nvCxnSpPr>
        <p:spPr>
          <a:xfrm>
            <a:off x="440033" y="1458358"/>
            <a:ext cx="525438" cy="0"/>
          </a:xfrm>
          <a:prstGeom prst="straightConnector1">
            <a:avLst/>
          </a:prstGeom>
          <a:ln w="44450">
            <a:solidFill>
              <a:srgbClr val="00206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93747" y="1305009"/>
            <a:ext cx="176273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Certificate </a:t>
            </a:r>
          </a:p>
        </p:txBody>
      </p:sp>
      <p:pic>
        <p:nvPicPr>
          <p:cNvPr id="46" name="Picture 45">
            <a:extLst>
              <a:ext uri="{FF2B5EF4-FFF2-40B4-BE49-F238E27FC236}">
                <a16:creationId xmlns:a16="http://schemas.microsoft.com/office/drawing/2014/main" id="{8728B4F6-363A-462A-A139-47D573131541}"/>
              </a:ext>
            </a:extLst>
          </p:cNvPr>
          <p:cNvPicPr>
            <a:picLocks noChangeAspect="1"/>
          </p:cNvPicPr>
          <p:nvPr/>
        </p:nvPicPr>
        <p:blipFill>
          <a:blip r:embed="rId5" cstate="print">
            <a:duotone>
              <a:prstClr val="black"/>
              <a:schemeClr val="accent6">
                <a:tint val="45000"/>
                <a:satMod val="400000"/>
              </a:schemeClr>
            </a:duotone>
            <a:extLst>
              <a:ext uri="{28A0092B-C50C-407E-A947-70E740481C1C}">
                <a14:useLocalDpi xmlns:a14="http://schemas.microsoft.com/office/drawing/2010/main" val="0"/>
              </a:ext>
            </a:extLst>
          </a:blip>
          <a:stretch>
            <a:fillRect/>
          </a:stretch>
        </p:blipFill>
        <p:spPr>
          <a:xfrm>
            <a:off x="9066764" y="2655071"/>
            <a:ext cx="780290" cy="780290"/>
          </a:xfrm>
          <a:prstGeom prst="rect">
            <a:avLst/>
          </a:prstGeom>
        </p:spPr>
      </p:pic>
      <p:sp>
        <p:nvSpPr>
          <p:cNvPr id="32" name="Scroll: Horizontal 31">
            <a:extLst>
              <a:ext uri="{FF2B5EF4-FFF2-40B4-BE49-F238E27FC236}">
                <a16:creationId xmlns:a16="http://schemas.microsoft.com/office/drawing/2014/main" id="{CB56FFE9-9F9E-4321-A3CD-3C908B47EEAF}"/>
              </a:ext>
            </a:extLst>
          </p:cNvPr>
          <p:cNvSpPr/>
          <p:nvPr/>
        </p:nvSpPr>
        <p:spPr>
          <a:xfrm>
            <a:off x="9590471" y="2901124"/>
            <a:ext cx="997861" cy="663476"/>
          </a:xfrm>
          <a:prstGeom prst="horizontalScroll">
            <a:avLst/>
          </a:prstGeom>
          <a:solidFill>
            <a:srgbClr val="92D050">
              <a:alpha val="80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C</a:t>
            </a:r>
            <a:r>
              <a:rPr kumimoji="0" lang="en-US" sz="1050" b="0" i="0" u="none" strike="noStrike" kern="1200" cap="none" spc="0" normalizeH="0" baseline="0" noProof="0" dirty="0" err="1">
                <a:ln>
                  <a:noFill/>
                </a:ln>
                <a:solidFill>
                  <a:prstClr val="white"/>
                </a:solidFill>
                <a:effectLst/>
                <a:uLnTx/>
                <a:uFillTx/>
                <a:latin typeface="Calibri" panose="020F0502020204030204"/>
                <a:ea typeface="+mn-ea"/>
                <a:cs typeface="+mn-cs"/>
              </a:rPr>
              <a:t>ertificate</a:t>
            </a: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 Revocation List</a:t>
            </a:r>
          </a:p>
        </p:txBody>
      </p:sp>
      <p:sp>
        <p:nvSpPr>
          <p:cNvPr id="47" name="Scroll: Horizontal 46">
            <a:extLst>
              <a:ext uri="{FF2B5EF4-FFF2-40B4-BE49-F238E27FC236}">
                <a16:creationId xmlns:a16="http://schemas.microsoft.com/office/drawing/2014/main" id="{00DF03ED-D2EF-4108-8166-EB42A343244C}"/>
              </a:ext>
            </a:extLst>
          </p:cNvPr>
          <p:cNvSpPr/>
          <p:nvPr/>
        </p:nvSpPr>
        <p:spPr>
          <a:xfrm>
            <a:off x="7480015" y="2502979"/>
            <a:ext cx="656395" cy="426792"/>
          </a:xfrm>
          <a:prstGeom prst="horizontalScroll">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TLS</a:t>
            </a:r>
          </a:p>
        </p:txBody>
      </p:sp>
    </p:spTree>
    <p:extLst>
      <p:ext uri="{BB962C8B-B14F-4D97-AF65-F5344CB8AC3E}">
        <p14:creationId xmlns:p14="http://schemas.microsoft.com/office/powerpoint/2010/main" val="35295542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1682885" y="1112079"/>
            <a:ext cx="10633864" cy="444223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Rectangle 1"/>
          <p:cNvSpPr/>
          <p:nvPr/>
        </p:nvSpPr>
        <p:spPr>
          <a:xfrm>
            <a:off x="3138532" y="1408277"/>
            <a:ext cx="2836163" cy="362280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27A114AE-1E92-4BCC-A0EB-0FF5BDF0978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3109" y="6478878"/>
            <a:ext cx="780289" cy="780289"/>
          </a:xfrm>
          <a:prstGeom prst="rect">
            <a:avLst/>
          </a:prstGeom>
        </p:spPr>
      </p:pic>
      <p:sp>
        <p:nvSpPr>
          <p:cNvPr id="12" name="TextBox 11">
            <a:extLst>
              <a:ext uri="{FF2B5EF4-FFF2-40B4-BE49-F238E27FC236}">
                <a16:creationId xmlns:a16="http://schemas.microsoft.com/office/drawing/2014/main" id="{4CBE2220-6811-497F-A568-0F077201F534}"/>
              </a:ext>
            </a:extLst>
          </p:cNvPr>
          <p:cNvSpPr txBox="1"/>
          <p:nvPr/>
        </p:nvSpPr>
        <p:spPr>
          <a:xfrm>
            <a:off x="1416921" y="6187255"/>
            <a:ext cx="2681824" cy="584775"/>
          </a:xfrm>
          <a:prstGeom prst="rect">
            <a:avLst/>
          </a:prstGeom>
          <a:noFill/>
        </p:spPr>
        <p:txBody>
          <a:bodyPr wrap="non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Customer applications &amp; tools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50000"/>
                    <a:lumOff val="50000"/>
                  </a:prstClr>
                </a:solidFill>
                <a:effectLst/>
                <a:uLnTx/>
                <a:uFillTx/>
                <a:latin typeface="Calibri" panose="020F0502020204030204"/>
                <a:ea typeface="+mn-ea"/>
                <a:cs typeface="+mn-cs"/>
              </a:rPr>
              <a:t>On-Premises</a:t>
            </a:r>
          </a:p>
        </p:txBody>
      </p:sp>
      <p:sp>
        <p:nvSpPr>
          <p:cNvPr id="6" name="TextBox 5"/>
          <p:cNvSpPr txBox="1"/>
          <p:nvPr/>
        </p:nvSpPr>
        <p:spPr>
          <a:xfrm>
            <a:off x="1857363" y="1126420"/>
            <a:ext cx="106473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5B9BD5"/>
                </a:solidFill>
                <a:effectLst/>
                <a:uLnTx/>
                <a:uFillTx/>
                <a:latin typeface="Calibri" panose="020F0502020204030204"/>
                <a:ea typeface="+mn-ea"/>
                <a:cs typeface="+mn-cs"/>
              </a:rPr>
              <a:t>Azure</a:t>
            </a:r>
          </a:p>
        </p:txBody>
      </p:sp>
      <p:sp>
        <p:nvSpPr>
          <p:cNvPr id="7" name="TextBox 6"/>
          <p:cNvSpPr txBox="1"/>
          <p:nvPr/>
        </p:nvSpPr>
        <p:spPr>
          <a:xfrm>
            <a:off x="3162578"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VNet</a:t>
            </a:r>
          </a:p>
        </p:txBody>
      </p:sp>
      <p:sp>
        <p:nvSpPr>
          <p:cNvPr id="34" name="Rectangle 33">
            <a:extLst>
              <a:ext uri="{FF2B5EF4-FFF2-40B4-BE49-F238E27FC236}">
                <a16:creationId xmlns:a16="http://schemas.microsoft.com/office/drawing/2014/main" id="{B8993643-7DA9-4690-93DE-D35172065CB1}"/>
              </a:ext>
            </a:extLst>
          </p:cNvPr>
          <p:cNvSpPr/>
          <p:nvPr/>
        </p:nvSpPr>
        <p:spPr bwMode="auto">
          <a:xfrm>
            <a:off x="3359484" y="2009435"/>
            <a:ext cx="2104282" cy="2294625"/>
          </a:xfrm>
          <a:prstGeom prst="rect">
            <a:avLst/>
          </a:prstGeom>
          <a:solidFill>
            <a:schemeClr val="accent6">
              <a:lumMod val="60000"/>
              <a:lumOff val="40000"/>
            </a:schemeClr>
          </a:solidFill>
          <a:ln w="19050">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lumMod val="65000"/>
                  <a:lumOff val="35000"/>
                </a:prstClr>
              </a:solidFill>
              <a:effectLst/>
              <a:uLnTx/>
              <a:uFillTx/>
              <a:latin typeface="Calibri" panose="020F0502020204030204"/>
              <a:ea typeface="Segoe UI" pitchFamily="34" charset="0"/>
              <a:cs typeface="Segoe UI" pitchFamily="34" charset="0"/>
            </a:endParaRPr>
          </a:p>
        </p:txBody>
      </p:sp>
      <p:pic>
        <p:nvPicPr>
          <p:cNvPr id="35" name="Picture 34">
            <a:extLst>
              <a:ext uri="{FF2B5EF4-FFF2-40B4-BE49-F238E27FC236}">
                <a16:creationId xmlns:a16="http://schemas.microsoft.com/office/drawing/2014/main" id="{7A30A9B0-C69E-4407-AA9C-9688402002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256" y="2222543"/>
            <a:ext cx="951357" cy="1249020"/>
          </a:xfrm>
          <a:prstGeom prst="rect">
            <a:avLst/>
          </a:prstGeom>
        </p:spPr>
      </p:pic>
      <p:cxnSp>
        <p:nvCxnSpPr>
          <p:cNvPr id="8" name="Straight Arrow Connector 7">
            <a:extLst>
              <a:ext uri="{FF2B5EF4-FFF2-40B4-BE49-F238E27FC236}">
                <a16:creationId xmlns:a16="http://schemas.microsoft.com/office/drawing/2014/main" id="{EFA5DAC7-68F5-4FE7-9DBC-1B6FA3FFB69D}"/>
              </a:ext>
            </a:extLst>
          </p:cNvPr>
          <p:cNvCxnSpPr>
            <a:cxnSpLocks/>
          </p:cNvCxnSpPr>
          <p:nvPr/>
        </p:nvCxnSpPr>
        <p:spPr>
          <a:xfrm flipV="1">
            <a:off x="4874110" y="4094828"/>
            <a:ext cx="0" cy="2283466"/>
          </a:xfrm>
          <a:prstGeom prst="straightConnector1">
            <a:avLst/>
          </a:prstGeom>
          <a:ln w="4445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98143" y="3590697"/>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Public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52.246.255.77</a:t>
            </a:r>
          </a:p>
        </p:txBody>
      </p:sp>
      <p:sp>
        <p:nvSpPr>
          <p:cNvPr id="42" name="TextBox 41"/>
          <p:cNvSpPr txBox="1"/>
          <p:nvPr/>
        </p:nvSpPr>
        <p:spPr>
          <a:xfrm>
            <a:off x="5334566" y="5632240"/>
            <a:ext cx="145389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SNAT 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23.125.76.123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20.45.12.456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32330" y="5776912"/>
            <a:ext cx="736098" cy="493009"/>
          </a:xfrm>
          <a:prstGeom prst="rect">
            <a:avLst/>
          </a:prstGeom>
          <a:solidFill>
            <a:schemeClr val="bg1"/>
          </a:solidFill>
          <a:ln w="76200">
            <a:noFill/>
          </a:ln>
        </p:spPr>
      </p:pic>
      <p:graphicFrame>
        <p:nvGraphicFramePr>
          <p:cNvPr id="14" name="Table 13"/>
          <p:cNvGraphicFramePr>
            <a:graphicFrameLocks noGrp="1"/>
          </p:cNvGraphicFramePr>
          <p:nvPr/>
        </p:nvGraphicFramePr>
        <p:xfrm>
          <a:off x="1410317" y="5691477"/>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rgbClr val="00B050"/>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rgbClr val="00B050"/>
                    </a:solidFill>
                  </a:tcPr>
                </a:tc>
                <a:extLst>
                  <a:ext uri="{0D108BD9-81ED-4DB2-BD59-A6C34878D82A}">
                    <a16:rowId xmlns:a16="http://schemas.microsoft.com/office/drawing/2014/main" val="2880337600"/>
                  </a:ext>
                </a:extLst>
              </a:tr>
            </a:tbl>
          </a:graphicData>
        </a:graphic>
      </p:graphicFrame>
      <p:graphicFrame>
        <p:nvGraphicFramePr>
          <p:cNvPr id="52" name="Table 51"/>
          <p:cNvGraphicFramePr>
            <a:graphicFrameLocks noGrp="1"/>
          </p:cNvGraphicFramePr>
          <p:nvPr/>
        </p:nvGraphicFramePr>
        <p:xfrm>
          <a:off x="1416921" y="4597685"/>
          <a:ext cx="2609062" cy="54864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48076">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23.125.76.123</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r h="248076">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20.45.12.456</a:t>
                      </a: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tc>
                  <a:txBody>
                    <a:bodyPr/>
                    <a:lstStyle/>
                    <a:p>
                      <a:endParaRPr lang="en-US" sz="1200" b="0" dirty="0">
                        <a:solidFill>
                          <a:schemeClr val="bg1"/>
                        </a:solidFill>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solidFill>
                      <a:schemeClr val="accent1"/>
                    </a:solidFill>
                  </a:tcPr>
                </a:tc>
                <a:extLst>
                  <a:ext uri="{0D108BD9-81ED-4DB2-BD59-A6C34878D82A}">
                    <a16:rowId xmlns:a16="http://schemas.microsoft.com/office/drawing/2014/main" val="862156366"/>
                  </a:ext>
                </a:extLst>
              </a:tr>
            </a:tbl>
          </a:graphicData>
        </a:graphic>
      </p:graphicFrame>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85461" y="4643096"/>
            <a:ext cx="634958" cy="634958"/>
          </a:xfrm>
          <a:prstGeom prst="rect">
            <a:avLst/>
          </a:prstGeom>
        </p:spPr>
      </p:pic>
      <p:sp>
        <p:nvSpPr>
          <p:cNvPr id="59" name="Rectangle 58"/>
          <p:cNvSpPr/>
          <p:nvPr/>
        </p:nvSpPr>
        <p:spPr>
          <a:xfrm>
            <a:off x="8946893" y="1408277"/>
            <a:ext cx="2836163" cy="36228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p:cNvSpPr txBox="1"/>
          <p:nvPr/>
        </p:nvSpPr>
        <p:spPr>
          <a:xfrm>
            <a:off x="8970939" y="1408277"/>
            <a:ext cx="856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VNet</a:t>
            </a:r>
          </a:p>
        </p:txBody>
      </p:sp>
      <p:sp>
        <p:nvSpPr>
          <p:cNvPr id="68" name="Rectangle 67">
            <a:extLst>
              <a:ext uri="{FF2B5EF4-FFF2-40B4-BE49-F238E27FC236}">
                <a16:creationId xmlns:a16="http://schemas.microsoft.com/office/drawing/2014/main" id="{B8993643-7DA9-4690-93DE-D35172065CB1}"/>
              </a:ext>
            </a:extLst>
          </p:cNvPr>
          <p:cNvSpPr/>
          <p:nvPr/>
        </p:nvSpPr>
        <p:spPr bwMode="auto">
          <a:xfrm>
            <a:off x="9447941" y="1919026"/>
            <a:ext cx="2104282" cy="2678659"/>
          </a:xfrm>
          <a:prstGeom prst="rect">
            <a:avLst/>
          </a:prstGeom>
          <a:solidFill>
            <a:schemeClr val="accent5">
              <a:lumMod val="60000"/>
              <a:lumOff val="40000"/>
            </a:schemeClr>
          </a:solidFill>
          <a:ln w="19050">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Segoe UI" pitchFamily="34" charset="0"/>
              <a:cs typeface="Segoe UI" pitchFamily="34" charset="0"/>
            </a:endParaRPr>
          </a:p>
        </p:txBody>
      </p:sp>
      <p:cxnSp>
        <p:nvCxnSpPr>
          <p:cNvPr id="17" name="Straight Connector 16"/>
          <p:cNvCxnSpPr/>
          <p:nvPr/>
        </p:nvCxnSpPr>
        <p:spPr>
          <a:xfrm>
            <a:off x="4409522" y="3471563"/>
            <a:ext cx="0" cy="380744"/>
          </a:xfrm>
          <a:prstGeom prst="line">
            <a:avLst/>
          </a:prstGeom>
          <a:ln w="34925">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4913" y="2156279"/>
            <a:ext cx="1094217" cy="1094217"/>
          </a:xfrm>
          <a:prstGeom prst="rect">
            <a:avLst/>
          </a:prstGeom>
        </p:spPr>
      </p:pic>
      <p:cxnSp>
        <p:nvCxnSpPr>
          <p:cNvPr id="72" name="Straight Connector 71"/>
          <p:cNvCxnSpPr/>
          <p:nvPr/>
        </p:nvCxnSpPr>
        <p:spPr>
          <a:xfrm flipH="1">
            <a:off x="9781536" y="2543267"/>
            <a:ext cx="373377" cy="0"/>
          </a:xfrm>
          <a:prstGeom prst="line">
            <a:avLst/>
          </a:prstGeom>
          <a:ln w="34925">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625767" y="3205585"/>
            <a:ext cx="145389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VIP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56.226.155.47</a:t>
            </a:r>
          </a:p>
        </p:txBody>
      </p:sp>
      <p:graphicFrame>
        <p:nvGraphicFramePr>
          <p:cNvPr id="74" name="Table 73"/>
          <p:cNvGraphicFramePr>
            <a:graphicFrameLocks noGrp="1"/>
          </p:cNvGraphicFramePr>
          <p:nvPr/>
        </p:nvGraphicFramePr>
        <p:xfrm>
          <a:off x="6572314" y="3747029"/>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231349">
                <a:tc>
                  <a:txBody>
                    <a:bodyPr/>
                    <a:lstStyle/>
                    <a:p>
                      <a:r>
                        <a:rPr lang="en-US" sz="1200" b="0" dirty="0"/>
                        <a:t>Allow Out</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52.246.255.77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graphicFrame>
        <p:nvGraphicFramePr>
          <p:cNvPr id="75" name="Table 74"/>
          <p:cNvGraphicFramePr>
            <a:graphicFrameLocks noGrp="1"/>
          </p:cNvGraphicFramePr>
          <p:nvPr/>
        </p:nvGraphicFramePr>
        <p:xfrm>
          <a:off x="5806959" y="1688905"/>
          <a:ext cx="2609062" cy="274320"/>
        </p:xfrm>
        <a:graphic>
          <a:graphicData uri="http://schemas.openxmlformats.org/drawingml/2006/table">
            <a:tbl>
              <a:tblPr firstRow="1" bandRow="1">
                <a:tableStyleId>{08FB837D-C827-4EFA-A057-4D05807E0F7C}</a:tableStyleId>
              </a:tblPr>
              <a:tblGrid>
                <a:gridCol w="828724">
                  <a:extLst>
                    <a:ext uri="{9D8B030D-6E8A-4147-A177-3AD203B41FA5}">
                      <a16:colId xmlns:a16="http://schemas.microsoft.com/office/drawing/2014/main" val="370730224"/>
                    </a:ext>
                  </a:extLst>
                </a:gridCol>
                <a:gridCol w="1122451">
                  <a:extLst>
                    <a:ext uri="{9D8B030D-6E8A-4147-A177-3AD203B41FA5}">
                      <a16:colId xmlns:a16="http://schemas.microsoft.com/office/drawing/2014/main" val="278068220"/>
                    </a:ext>
                  </a:extLst>
                </a:gridCol>
                <a:gridCol w="657887">
                  <a:extLst>
                    <a:ext uri="{9D8B030D-6E8A-4147-A177-3AD203B41FA5}">
                      <a16:colId xmlns:a16="http://schemas.microsoft.com/office/drawing/2014/main" val="2400307924"/>
                    </a:ext>
                  </a:extLst>
                </a:gridCol>
              </a:tblGrid>
              <a:tr h="0">
                <a:tc>
                  <a:txBody>
                    <a:bodyPr/>
                    <a:lstStyle/>
                    <a:p>
                      <a:r>
                        <a:rPr lang="en-US" sz="1200" b="0" dirty="0">
                          <a:solidFill>
                            <a:schemeClr val="bg1"/>
                          </a:solidFill>
                        </a:rPr>
                        <a:t>Allow In</a:t>
                      </a:r>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56.226.155.47</a:t>
                      </a:r>
                    </a:p>
                  </a:txBody>
                  <a:tcPr>
                    <a:lnL>
                      <a:noFill/>
                    </a:lnL>
                    <a:lnR>
                      <a:noFill/>
                    </a:lnR>
                    <a:lnT w="6350" cap="flat" cmpd="sng" algn="ctr">
                      <a:noFill/>
                      <a:prstDash val="solid"/>
                      <a:miter lim="800000"/>
                    </a:lnT>
                    <a:lnB w="12700" cap="flat" cmpd="sng" algn="ctr">
                      <a:noFill/>
                      <a:prstDash val="solid"/>
                      <a:miter lim="800000"/>
                    </a:lnB>
                    <a:solidFill>
                      <a:schemeClr val="accent1"/>
                    </a:solidFill>
                  </a:tcPr>
                </a:tc>
                <a:tc>
                  <a:txBody>
                    <a:bodyPr/>
                    <a:lstStyle/>
                    <a:p>
                      <a:r>
                        <a:rPr lang="en-US" sz="1200" b="0" dirty="0">
                          <a:solidFill>
                            <a:schemeClr val="bg1"/>
                          </a:solidFill>
                        </a:rPr>
                        <a:t>3342</a:t>
                      </a:r>
                    </a:p>
                  </a:txBody>
                  <a:tcPr>
                    <a:lnL>
                      <a:noFill/>
                    </a:lnL>
                    <a:lnR w="6350" cap="flat" cmpd="sng" algn="ctr">
                      <a:noFill/>
                      <a:prstDash val="solid"/>
                      <a:miter lim="800000"/>
                    </a:lnR>
                    <a:lnT w="6350" cap="flat" cmpd="sng" algn="ctr">
                      <a:noFill/>
                      <a:prstDash val="solid"/>
                      <a:miter lim="800000"/>
                    </a:lnT>
                    <a:lnB w="12700" cap="flat" cmpd="sng" algn="ctr">
                      <a:noFill/>
                      <a:prstDash val="solid"/>
                      <a:miter lim="800000"/>
                    </a:lnB>
                    <a:solidFill>
                      <a:schemeClr val="accent1"/>
                    </a:solidFill>
                  </a:tcPr>
                </a:tc>
                <a:extLst>
                  <a:ext uri="{0D108BD9-81ED-4DB2-BD59-A6C34878D82A}">
                    <a16:rowId xmlns:a16="http://schemas.microsoft.com/office/drawing/2014/main" val="2880337600"/>
                  </a:ext>
                </a:extLst>
              </a:tr>
            </a:tbl>
          </a:graphicData>
        </a:graphic>
      </p:graphicFrame>
      <p:sp>
        <p:nvSpPr>
          <p:cNvPr id="28" name="Title 27"/>
          <p:cNvSpPr>
            <a:spLocks noGrp="1"/>
          </p:cNvSpPr>
          <p:nvPr>
            <p:ph type="title"/>
          </p:nvPr>
        </p:nvSpPr>
        <p:spPr>
          <a:xfrm>
            <a:off x="843265" y="-150974"/>
            <a:ext cx="10515600" cy="1325563"/>
          </a:xfrm>
        </p:spPr>
        <p:txBody>
          <a:bodyPr/>
          <a:lstStyle/>
          <a:p>
            <a:r>
              <a:rPr lang="en-US" dirty="0">
                <a:ea typeface="+mj-lt"/>
                <a:cs typeface="+mj-lt"/>
              </a:rPr>
              <a:t>Secure access using</a:t>
            </a:r>
            <a:r>
              <a:rPr lang="en-US" dirty="0"/>
              <a:t> Public Endpoint</a:t>
            </a:r>
          </a:p>
        </p:txBody>
      </p:sp>
      <p:cxnSp>
        <p:nvCxnSpPr>
          <p:cNvPr id="76" name="Straight Arrow Connector 75">
            <a:extLst>
              <a:ext uri="{FF2B5EF4-FFF2-40B4-BE49-F238E27FC236}">
                <a16:creationId xmlns:a16="http://schemas.microsoft.com/office/drawing/2014/main" id="{EFA5DAC7-68F5-4FE7-9DBC-1B6FA3FFB69D}"/>
              </a:ext>
            </a:extLst>
          </p:cNvPr>
          <p:cNvCxnSpPr>
            <a:cxnSpLocks/>
          </p:cNvCxnSpPr>
          <p:nvPr/>
        </p:nvCxnSpPr>
        <p:spPr>
          <a:xfrm flipH="1">
            <a:off x="5057661" y="2811294"/>
            <a:ext cx="4563559" cy="29183"/>
          </a:xfrm>
          <a:prstGeom prst="straightConnector1">
            <a:avLst/>
          </a:prstGeom>
          <a:ln w="44450">
            <a:solidFill>
              <a:schemeClr val="accent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81870" y="2083041"/>
            <a:ext cx="634958" cy="63495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04760" y="3015543"/>
            <a:ext cx="634958" cy="634958"/>
          </a:xfrm>
          <a:prstGeom prst="rect">
            <a:avLst/>
          </a:prstGeom>
        </p:spPr>
      </p:pic>
      <p:sp>
        <p:nvSpPr>
          <p:cNvPr id="3" name="TextBox 2">
            <a:extLst>
              <a:ext uri="{FF2B5EF4-FFF2-40B4-BE49-F238E27FC236}">
                <a16:creationId xmlns:a16="http://schemas.microsoft.com/office/drawing/2014/main" id="{1F2F8496-459D-4810-93AB-A33EDB9CED1C}"/>
              </a:ext>
            </a:extLst>
          </p:cNvPr>
          <p:cNvSpPr txBox="1"/>
          <p:nvPr/>
        </p:nvSpPr>
        <p:spPr>
          <a:xfrm>
            <a:off x="3691172" y="3718535"/>
            <a:ext cx="603426" cy="307777"/>
          </a:xfrm>
          <a:prstGeom prst="rect">
            <a:avLst/>
          </a:prstGeom>
          <a:solidFill>
            <a:schemeClr val="tx1">
              <a:lumMod val="50000"/>
              <a:lumOff val="5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3342</a:t>
            </a:r>
          </a:p>
        </p:txBody>
      </p:sp>
    </p:spTree>
    <p:extLst>
      <p:ext uri="{BB962C8B-B14F-4D97-AF65-F5344CB8AC3E}">
        <p14:creationId xmlns:p14="http://schemas.microsoft.com/office/powerpoint/2010/main" val="346185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7286878-DA45-4582-8C4B-94CD42F78C65}"/>
              </a:ext>
            </a:extLst>
          </p:cNvPr>
          <p:cNvSpPr/>
          <p:nvPr/>
        </p:nvSpPr>
        <p:spPr bwMode="auto">
          <a:xfrm>
            <a:off x="511213" y="892387"/>
            <a:ext cx="4619488" cy="4650768"/>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aphicFrame>
        <p:nvGraphicFramePr>
          <p:cNvPr id="24" name="Object 23">
            <a:extLst>
              <a:ext uri="{FF2B5EF4-FFF2-40B4-BE49-F238E27FC236}">
                <a16:creationId xmlns:a16="http://schemas.microsoft.com/office/drawing/2014/main" id="{6E3480C4-6417-478B-9D29-5310A9FDE8E6}"/>
              </a:ext>
            </a:extLst>
          </p:cNvPr>
          <p:cNvGraphicFramePr>
            <a:graphicFrameLocks noChangeAspect="1"/>
          </p:cNvGraphicFramePr>
          <p:nvPr/>
        </p:nvGraphicFramePr>
        <p:xfrm>
          <a:off x="734691" y="6055094"/>
          <a:ext cx="660737" cy="660737"/>
        </p:xfrm>
        <a:graphic>
          <a:graphicData uri="http://schemas.openxmlformats.org/presentationml/2006/ole">
            <mc:AlternateContent xmlns:mc="http://schemas.openxmlformats.org/markup-compatibility/2006">
              <mc:Choice xmlns:v="urn:schemas-microsoft-com:vml" Requires="v">
                <p:oleObj spid="_x0000_s2050" name="CorelDRAW" r:id="rId4" imgW="1991156" imgH="1990045" progId="CorelDraw.Graphic.17">
                  <p:embed/>
                </p:oleObj>
              </mc:Choice>
              <mc:Fallback>
                <p:oleObj name="CorelDRAW" r:id="rId4" imgW="1991156" imgH="1990045" progId="CorelDraw.Graphic.17">
                  <p:embed/>
                  <p:pic>
                    <p:nvPicPr>
                      <p:cNvPr id="24" name="Object 23">
                        <a:extLst>
                          <a:ext uri="{FF2B5EF4-FFF2-40B4-BE49-F238E27FC236}">
                            <a16:creationId xmlns:a16="http://schemas.microsoft.com/office/drawing/2014/main" id="{6E3480C4-6417-478B-9D29-5310A9FDE8E6}"/>
                          </a:ext>
                        </a:extLst>
                      </p:cNvPr>
                      <p:cNvPicPr/>
                      <p:nvPr/>
                    </p:nvPicPr>
                    <p:blipFill>
                      <a:blip r:embed="rId5"/>
                      <a:stretch>
                        <a:fillRect/>
                      </a:stretch>
                    </p:blipFill>
                    <p:spPr>
                      <a:xfrm>
                        <a:off x="734691" y="6055094"/>
                        <a:ext cx="660737" cy="660737"/>
                      </a:xfrm>
                      <a:prstGeom prst="rect">
                        <a:avLst/>
                      </a:prstGeom>
                    </p:spPr>
                  </p:pic>
                </p:oleObj>
              </mc:Fallback>
            </mc:AlternateContent>
          </a:graphicData>
        </a:graphic>
      </p:graphicFrame>
      <p:sp>
        <p:nvSpPr>
          <p:cNvPr id="26" name="Rectangle 25">
            <a:extLst>
              <a:ext uri="{FF2B5EF4-FFF2-40B4-BE49-F238E27FC236}">
                <a16:creationId xmlns:a16="http://schemas.microsoft.com/office/drawing/2014/main" id="{30D15FEA-A563-4203-A96F-83E1BC90045B}"/>
              </a:ext>
            </a:extLst>
          </p:cNvPr>
          <p:cNvSpPr/>
          <p:nvPr/>
        </p:nvSpPr>
        <p:spPr bwMode="auto">
          <a:xfrm>
            <a:off x="8043543" y="2617555"/>
            <a:ext cx="3429213" cy="2925600"/>
          </a:xfrm>
          <a:prstGeom prst="rect">
            <a:avLst/>
          </a:prstGeom>
          <a:solidFill>
            <a:srgbClr val="CBECDA"/>
          </a:solidFill>
          <a:ln w="28575">
            <a:solidFill>
              <a:srgbClr val="66C49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817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B8993643-7DA9-4690-93DE-D35172065CB1}"/>
              </a:ext>
            </a:extLst>
          </p:cNvPr>
          <p:cNvSpPr/>
          <p:nvPr/>
        </p:nvSpPr>
        <p:spPr bwMode="auto">
          <a:xfrm>
            <a:off x="8206319" y="2943104"/>
            <a:ext cx="3103662" cy="2437275"/>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r"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28" name="Rectangle 27">
            <a:extLst>
              <a:ext uri="{FF2B5EF4-FFF2-40B4-BE49-F238E27FC236}">
                <a16:creationId xmlns:a16="http://schemas.microsoft.com/office/drawing/2014/main" id="{D6099693-05C7-439E-B660-ED2A5C22456C}"/>
              </a:ext>
            </a:extLst>
          </p:cNvPr>
          <p:cNvSpPr/>
          <p:nvPr/>
        </p:nvSpPr>
        <p:spPr bwMode="auto">
          <a:xfrm>
            <a:off x="673988" y="2784340"/>
            <a:ext cx="4293938" cy="2596040"/>
          </a:xfrm>
          <a:prstGeom prst="rect">
            <a:avLst/>
          </a:prstGeom>
          <a:solidFill>
            <a:schemeClr val="accent2">
              <a:lumMod val="40000"/>
              <a:lumOff val="60000"/>
            </a:schemeClr>
          </a:solidFill>
          <a:ln w="28575">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D7D31">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MI subnet</a:t>
            </a:r>
          </a:p>
        </p:txBody>
      </p:sp>
      <p:sp>
        <p:nvSpPr>
          <p:cNvPr id="29" name="Rectangle 28">
            <a:extLst>
              <a:ext uri="{FF2B5EF4-FFF2-40B4-BE49-F238E27FC236}">
                <a16:creationId xmlns:a16="http://schemas.microsoft.com/office/drawing/2014/main" id="{737A88CD-835B-4F7E-B274-21CF0995AAFF}"/>
              </a:ext>
            </a:extLst>
          </p:cNvPr>
          <p:cNvSpPr/>
          <p:nvPr/>
        </p:nvSpPr>
        <p:spPr bwMode="auto">
          <a:xfrm>
            <a:off x="673988" y="1055790"/>
            <a:ext cx="4293938" cy="1565776"/>
          </a:xfrm>
          <a:prstGeom prst="rect">
            <a:avLst/>
          </a:prstGeom>
          <a:solidFill>
            <a:srgbClr val="E1D2E4"/>
          </a:solidFill>
          <a:ln w="28575">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A379AE"/>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App subnet</a:t>
            </a:r>
          </a:p>
        </p:txBody>
      </p:sp>
      <p:sp>
        <p:nvSpPr>
          <p:cNvPr id="41" name="Rectangle 40">
            <a:extLst>
              <a:ext uri="{FF2B5EF4-FFF2-40B4-BE49-F238E27FC236}">
                <a16:creationId xmlns:a16="http://schemas.microsoft.com/office/drawing/2014/main" id="{A26932DA-8BE3-4623-938F-44F0AFE21F11}"/>
              </a:ext>
            </a:extLst>
          </p:cNvPr>
          <p:cNvSpPr/>
          <p:nvPr/>
        </p:nvSpPr>
        <p:spPr bwMode="auto">
          <a:xfrm>
            <a:off x="5299626" y="2617555"/>
            <a:ext cx="2581142" cy="2925600"/>
          </a:xfrm>
          <a:prstGeom prst="rect">
            <a:avLst/>
          </a:prstGeom>
          <a:solidFill>
            <a:schemeClr val="accent4">
              <a:lumMod val="40000"/>
              <a:lumOff val="60000"/>
            </a:schemeClr>
          </a:solidFill>
          <a:ln w="28575">
            <a:solidFill>
              <a:schemeClr val="accent4">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C000">
                    <a:lumMod val="75000"/>
                  </a:srgbClr>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Peering / VPN channel</a:t>
            </a:r>
          </a:p>
        </p:txBody>
      </p:sp>
      <p:grpSp>
        <p:nvGrpSpPr>
          <p:cNvPr id="14" name="Group 13">
            <a:extLst>
              <a:ext uri="{FF2B5EF4-FFF2-40B4-BE49-F238E27FC236}">
                <a16:creationId xmlns:a16="http://schemas.microsoft.com/office/drawing/2014/main" id="{36593E79-529B-45D0-9621-85C01E359E54}"/>
              </a:ext>
            </a:extLst>
          </p:cNvPr>
          <p:cNvGrpSpPr/>
          <p:nvPr/>
        </p:nvGrpSpPr>
        <p:grpSpPr>
          <a:xfrm>
            <a:off x="1738122" y="1360547"/>
            <a:ext cx="1391791" cy="201168"/>
            <a:chOff x="1959454" y="1265646"/>
            <a:chExt cx="1391791" cy="201168"/>
          </a:xfrm>
        </p:grpSpPr>
        <p:sp>
          <p:nvSpPr>
            <p:cNvPr id="77" name="TextBox 76">
              <a:extLst>
                <a:ext uri="{FF2B5EF4-FFF2-40B4-BE49-F238E27FC236}">
                  <a16:creationId xmlns:a16="http://schemas.microsoft.com/office/drawing/2014/main" id="{E09C4593-F241-4033-83F5-CFADE5D15445}"/>
                </a:ext>
              </a:extLst>
            </p:cNvPr>
            <p:cNvSpPr txBox="1"/>
            <p:nvPr/>
          </p:nvSpPr>
          <p:spPr>
            <a:xfrm>
              <a:off x="1959454" y="1273897"/>
              <a:ext cx="1391791"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72" name="Oval 71">
              <a:extLst>
                <a:ext uri="{FF2B5EF4-FFF2-40B4-BE49-F238E27FC236}">
                  <a16:creationId xmlns:a16="http://schemas.microsoft.com/office/drawing/2014/main" id="{1BA80719-6C58-4BDB-A66F-65A0F6D8E288}"/>
                </a:ext>
              </a:extLst>
            </p:cNvPr>
            <p:cNvSpPr/>
            <p:nvPr/>
          </p:nvSpPr>
          <p:spPr>
            <a:xfrm>
              <a:off x="1959454" y="1265646"/>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grpSp>
      <p:grpSp>
        <p:nvGrpSpPr>
          <p:cNvPr id="12" name="Group 11">
            <a:extLst>
              <a:ext uri="{FF2B5EF4-FFF2-40B4-BE49-F238E27FC236}">
                <a16:creationId xmlns:a16="http://schemas.microsoft.com/office/drawing/2014/main" id="{1B301975-A349-4372-A4C7-8DBFAEF71B63}"/>
              </a:ext>
            </a:extLst>
          </p:cNvPr>
          <p:cNvGrpSpPr/>
          <p:nvPr/>
        </p:nvGrpSpPr>
        <p:grpSpPr>
          <a:xfrm>
            <a:off x="3709370" y="1273007"/>
            <a:ext cx="1166923" cy="369332"/>
            <a:chOff x="3709370" y="1147748"/>
            <a:chExt cx="1166923" cy="369332"/>
          </a:xfrm>
        </p:grpSpPr>
        <p:sp>
          <p:nvSpPr>
            <p:cNvPr id="73" name="TextBox 72">
              <a:extLst>
                <a:ext uri="{FF2B5EF4-FFF2-40B4-BE49-F238E27FC236}">
                  <a16:creationId xmlns:a16="http://schemas.microsoft.com/office/drawing/2014/main" id="{DC821D00-BF4E-4E86-816A-758216A13C2E}"/>
                </a:ext>
              </a:extLst>
            </p:cNvPr>
            <p:cNvSpPr txBox="1"/>
            <p:nvPr/>
          </p:nvSpPr>
          <p:spPr>
            <a:xfrm>
              <a:off x="3709370" y="1147748"/>
              <a:ext cx="1166923"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84" name="Oval 83">
              <a:extLst>
                <a:ext uri="{FF2B5EF4-FFF2-40B4-BE49-F238E27FC236}">
                  <a16:creationId xmlns:a16="http://schemas.microsoft.com/office/drawing/2014/main" id="{B7E565CB-069B-4954-B171-8A430CC78438}"/>
                </a:ext>
              </a:extLst>
            </p:cNvPr>
            <p:cNvSpPr/>
            <p:nvPr/>
          </p:nvSpPr>
          <p:spPr>
            <a:xfrm>
              <a:off x="3709370" y="1231830"/>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grpSp>
      <p:cxnSp>
        <p:nvCxnSpPr>
          <p:cNvPr id="86" name="Straight Arrow Connector 85">
            <a:extLst>
              <a:ext uri="{FF2B5EF4-FFF2-40B4-BE49-F238E27FC236}">
                <a16:creationId xmlns:a16="http://schemas.microsoft.com/office/drawing/2014/main" id="{CB9F9BFD-EFCD-4B99-B639-9B08BEE0F9A1}"/>
              </a:ext>
            </a:extLst>
          </p:cNvPr>
          <p:cNvCxnSpPr>
            <a:cxnSpLocks/>
          </p:cNvCxnSpPr>
          <p:nvPr/>
        </p:nvCxnSpPr>
        <p:spPr>
          <a:xfrm>
            <a:off x="1065059" y="5531103"/>
            <a:ext cx="0" cy="498335"/>
          </a:xfrm>
          <a:prstGeom prst="straightConnector1">
            <a:avLst/>
          </a:prstGeom>
          <a:ln w="34925">
            <a:solidFill>
              <a:schemeClr val="accent1"/>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9A22EA66-8830-46D2-8EF9-4EA3C860ACF0}"/>
              </a:ext>
            </a:extLst>
          </p:cNvPr>
          <p:cNvGrpSpPr/>
          <p:nvPr/>
        </p:nvGrpSpPr>
        <p:grpSpPr>
          <a:xfrm>
            <a:off x="1423023" y="5926460"/>
            <a:ext cx="2689274" cy="782006"/>
            <a:chOff x="1423023" y="6016736"/>
            <a:chExt cx="2689274" cy="782006"/>
          </a:xfrm>
        </p:grpSpPr>
        <p:graphicFrame>
          <p:nvGraphicFramePr>
            <p:cNvPr id="23" name="Object 22">
              <a:extLst>
                <a:ext uri="{FF2B5EF4-FFF2-40B4-BE49-F238E27FC236}">
                  <a16:creationId xmlns:a16="http://schemas.microsoft.com/office/drawing/2014/main" id="{01F30810-ED07-4577-A6A2-3B13A73DB504}"/>
                </a:ext>
              </a:extLst>
            </p:cNvPr>
            <p:cNvGraphicFramePr>
              <a:graphicFrameLocks noChangeAspect="1"/>
            </p:cNvGraphicFramePr>
            <p:nvPr/>
          </p:nvGraphicFramePr>
          <p:xfrm>
            <a:off x="1423023" y="6282198"/>
            <a:ext cx="2689274" cy="516544"/>
          </p:xfrm>
          <a:graphic>
            <a:graphicData uri="http://schemas.openxmlformats.org/presentationml/2006/ole">
              <mc:AlternateContent xmlns:mc="http://schemas.openxmlformats.org/markup-compatibility/2006">
                <mc:Choice xmlns:v="urn:schemas-microsoft-com:vml" Requires="v">
                  <p:oleObj spid="_x0000_s2051" name="CorelDRAW" r:id="rId6" imgW="1843300" imgH="354738" progId="CorelDraw.Graphic.17">
                    <p:embed/>
                  </p:oleObj>
                </mc:Choice>
                <mc:Fallback>
                  <p:oleObj name="CorelDRAW" r:id="rId6" imgW="1843300" imgH="354738" progId="CorelDraw.Graphic.17">
                    <p:embed/>
                    <p:pic>
                      <p:nvPicPr>
                        <p:cNvPr id="23" name="Object 22">
                          <a:extLst>
                            <a:ext uri="{FF2B5EF4-FFF2-40B4-BE49-F238E27FC236}">
                              <a16:creationId xmlns:a16="http://schemas.microsoft.com/office/drawing/2014/main" id="{01F30810-ED07-4577-A6A2-3B13A73DB504}"/>
                            </a:ext>
                          </a:extLst>
                        </p:cNvPr>
                        <p:cNvPicPr/>
                        <p:nvPr/>
                      </p:nvPicPr>
                      <p:blipFill>
                        <a:blip r:embed="rId7"/>
                        <a:stretch>
                          <a:fillRect/>
                        </a:stretch>
                      </p:blipFill>
                      <p:spPr>
                        <a:xfrm>
                          <a:off x="1423023" y="6282198"/>
                          <a:ext cx="2689274" cy="516544"/>
                        </a:xfrm>
                        <a:prstGeom prst="rect">
                          <a:avLst/>
                        </a:prstGeom>
                      </p:spPr>
                    </p:pic>
                  </p:oleObj>
                </mc:Fallback>
              </mc:AlternateContent>
            </a:graphicData>
          </a:graphic>
        </p:graphicFrame>
        <p:sp>
          <p:nvSpPr>
            <p:cNvPr id="88" name="TextBox 87">
              <a:extLst>
                <a:ext uri="{FF2B5EF4-FFF2-40B4-BE49-F238E27FC236}">
                  <a16:creationId xmlns:a16="http://schemas.microsoft.com/office/drawing/2014/main" id="{BE410AAE-6405-45B3-8A98-E4CC5E4AE527}"/>
                </a:ext>
              </a:extLst>
            </p:cNvPr>
            <p:cNvSpPr txBox="1"/>
            <p:nvPr/>
          </p:nvSpPr>
          <p:spPr>
            <a:xfrm>
              <a:off x="1733338" y="6016736"/>
              <a:ext cx="2068643" cy="184666"/>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8171"/>
                  </a:solidFill>
                  <a:effectLst/>
                  <a:uLnTx/>
                  <a:uFillTx/>
                  <a:latin typeface="Segoe UI Semibold" panose="020B0702040204020203" pitchFamily="34" charset="0"/>
                  <a:ea typeface="+mn-ea"/>
                  <a:cs typeface="Segoe UI Semibold" panose="020B0702040204020203" pitchFamily="34" charset="0"/>
                </a:rPr>
                <a:t>Express Route / VPN Gateway</a:t>
              </a:r>
            </a:p>
          </p:txBody>
        </p:sp>
      </p:grpSp>
      <p:grpSp>
        <p:nvGrpSpPr>
          <p:cNvPr id="9" name="Group 8">
            <a:extLst>
              <a:ext uri="{FF2B5EF4-FFF2-40B4-BE49-F238E27FC236}">
                <a16:creationId xmlns:a16="http://schemas.microsoft.com/office/drawing/2014/main" id="{C8AE5C69-44FC-480A-9E2B-35B423152940}"/>
              </a:ext>
            </a:extLst>
          </p:cNvPr>
          <p:cNvGrpSpPr/>
          <p:nvPr/>
        </p:nvGrpSpPr>
        <p:grpSpPr>
          <a:xfrm>
            <a:off x="9453066" y="3346091"/>
            <a:ext cx="1391792" cy="201168"/>
            <a:chOff x="9431995" y="3020352"/>
            <a:chExt cx="1391792" cy="201168"/>
          </a:xfrm>
        </p:grpSpPr>
        <p:sp>
          <p:nvSpPr>
            <p:cNvPr id="98" name="TextBox 97">
              <a:extLst>
                <a:ext uri="{FF2B5EF4-FFF2-40B4-BE49-F238E27FC236}">
                  <a16:creationId xmlns:a16="http://schemas.microsoft.com/office/drawing/2014/main" id="{A0F467A0-295C-4D46-A0FC-E89F3FD7488F}"/>
                </a:ext>
              </a:extLst>
            </p:cNvPr>
            <p:cNvSpPr txBox="1"/>
            <p:nvPr/>
          </p:nvSpPr>
          <p:spPr>
            <a:xfrm>
              <a:off x="9431995" y="3028603"/>
              <a:ext cx="1391792" cy="184666"/>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IaaS hosted app</a:t>
              </a:r>
            </a:p>
          </p:txBody>
        </p:sp>
        <p:sp>
          <p:nvSpPr>
            <p:cNvPr id="99" name="Oval 98">
              <a:extLst>
                <a:ext uri="{FF2B5EF4-FFF2-40B4-BE49-F238E27FC236}">
                  <a16:creationId xmlns:a16="http://schemas.microsoft.com/office/drawing/2014/main" id="{DA2835F4-E54B-4FAF-9649-E864FE2945BE}"/>
                </a:ext>
              </a:extLst>
            </p:cNvPr>
            <p:cNvSpPr/>
            <p:nvPr/>
          </p:nvSpPr>
          <p:spPr>
            <a:xfrm>
              <a:off x="9431995" y="3020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grpSp>
      <p:grpSp>
        <p:nvGrpSpPr>
          <p:cNvPr id="8" name="Group 7">
            <a:extLst>
              <a:ext uri="{FF2B5EF4-FFF2-40B4-BE49-F238E27FC236}">
                <a16:creationId xmlns:a16="http://schemas.microsoft.com/office/drawing/2014/main" id="{3DE20F27-861F-4F6E-AAF7-E1C57D94CEA0}"/>
              </a:ext>
            </a:extLst>
          </p:cNvPr>
          <p:cNvGrpSpPr/>
          <p:nvPr/>
        </p:nvGrpSpPr>
        <p:grpSpPr>
          <a:xfrm>
            <a:off x="9453066" y="4396515"/>
            <a:ext cx="1166923" cy="369332"/>
            <a:chOff x="9415148" y="4271256"/>
            <a:chExt cx="1166923" cy="369332"/>
          </a:xfrm>
        </p:grpSpPr>
        <p:sp>
          <p:nvSpPr>
            <p:cNvPr id="101" name="TextBox 100">
              <a:extLst>
                <a:ext uri="{FF2B5EF4-FFF2-40B4-BE49-F238E27FC236}">
                  <a16:creationId xmlns:a16="http://schemas.microsoft.com/office/drawing/2014/main" id="{8A7C6D51-4E6D-4E1A-8243-64BACED98565}"/>
                </a:ext>
              </a:extLst>
            </p:cNvPr>
            <p:cNvSpPr txBox="1"/>
            <p:nvPr/>
          </p:nvSpPr>
          <p:spPr>
            <a:xfrm>
              <a:off x="9415148" y="4271256"/>
              <a:ext cx="1166923" cy="369332"/>
            </a:xfrm>
            <a:prstGeom prst="rect">
              <a:avLst/>
            </a:prstGeom>
            <a:noFill/>
          </p:spPr>
          <p:txBody>
            <a:bodyPr wrap="none" lIns="27432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App Service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Environment</a:t>
              </a:r>
            </a:p>
          </p:txBody>
        </p:sp>
        <p:sp>
          <p:nvSpPr>
            <p:cNvPr id="102" name="Oval 101">
              <a:extLst>
                <a:ext uri="{FF2B5EF4-FFF2-40B4-BE49-F238E27FC236}">
                  <a16:creationId xmlns:a16="http://schemas.microsoft.com/office/drawing/2014/main" id="{FA370522-A21B-4EA3-A709-8BBB0E1140A4}"/>
                </a:ext>
              </a:extLst>
            </p:cNvPr>
            <p:cNvSpPr/>
            <p:nvPr/>
          </p:nvSpPr>
          <p:spPr>
            <a:xfrm>
              <a:off x="9415148" y="4355338"/>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grpSp>
      <p:grpSp>
        <p:nvGrpSpPr>
          <p:cNvPr id="13" name="Group 12">
            <a:extLst>
              <a:ext uri="{FF2B5EF4-FFF2-40B4-BE49-F238E27FC236}">
                <a16:creationId xmlns:a16="http://schemas.microsoft.com/office/drawing/2014/main" id="{2FB262EC-90CF-4FB1-84E9-E471E13FAE0F}"/>
              </a:ext>
            </a:extLst>
          </p:cNvPr>
          <p:cNvGrpSpPr/>
          <p:nvPr/>
        </p:nvGrpSpPr>
        <p:grpSpPr>
          <a:xfrm>
            <a:off x="8522788" y="1127555"/>
            <a:ext cx="2442700" cy="827210"/>
            <a:chOff x="9271085" y="572556"/>
            <a:chExt cx="2442700" cy="827210"/>
          </a:xfrm>
        </p:grpSpPr>
        <p:graphicFrame>
          <p:nvGraphicFramePr>
            <p:cNvPr id="109" name="Object 108">
              <a:extLst>
                <a:ext uri="{FF2B5EF4-FFF2-40B4-BE49-F238E27FC236}">
                  <a16:creationId xmlns:a16="http://schemas.microsoft.com/office/drawing/2014/main" id="{327E164E-DC9B-48E9-9BC4-1A70831CBA28}"/>
                </a:ext>
              </a:extLst>
            </p:cNvPr>
            <p:cNvGraphicFramePr>
              <a:graphicFrameLocks noChangeAspect="1"/>
            </p:cNvGraphicFramePr>
            <p:nvPr/>
          </p:nvGraphicFramePr>
          <p:xfrm>
            <a:off x="9271085" y="820517"/>
            <a:ext cx="579249" cy="579249"/>
          </p:xfrm>
          <a:graphic>
            <a:graphicData uri="http://schemas.openxmlformats.org/presentationml/2006/ole">
              <mc:AlternateContent xmlns:mc="http://schemas.openxmlformats.org/markup-compatibility/2006">
                <mc:Choice xmlns:v="urn:schemas-microsoft-com:vml" Requires="v">
                  <p:oleObj spid="_x0000_s2052" name="CorelDRAW" r:id="rId8" imgW="344725" imgH="344125" progId="CorelDraw.Graphic.17">
                    <p:embed/>
                  </p:oleObj>
                </mc:Choice>
                <mc:Fallback>
                  <p:oleObj name="CorelDRAW" r:id="rId8" imgW="344725" imgH="344125" progId="CorelDraw.Graphic.17">
                    <p:embed/>
                    <p:pic>
                      <p:nvPicPr>
                        <p:cNvPr id="109" name="Object 108">
                          <a:extLst>
                            <a:ext uri="{FF2B5EF4-FFF2-40B4-BE49-F238E27FC236}">
                              <a16:creationId xmlns:a16="http://schemas.microsoft.com/office/drawing/2014/main" id="{327E164E-DC9B-48E9-9BC4-1A70831CBA28}"/>
                            </a:ext>
                          </a:extLst>
                        </p:cNvPr>
                        <p:cNvPicPr/>
                        <p:nvPr/>
                      </p:nvPicPr>
                      <p:blipFill>
                        <a:blip r:embed="rId9"/>
                        <a:stretch>
                          <a:fillRect/>
                        </a:stretch>
                      </p:blipFill>
                      <p:spPr>
                        <a:xfrm>
                          <a:off x="9271085" y="820517"/>
                          <a:ext cx="579249" cy="579249"/>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9DEFB0EE-AA98-422C-87AD-226E231AB45E}"/>
                </a:ext>
              </a:extLst>
            </p:cNvPr>
            <p:cNvGrpSpPr/>
            <p:nvPr/>
          </p:nvGrpSpPr>
          <p:grpSpPr>
            <a:xfrm>
              <a:off x="9808648" y="572556"/>
              <a:ext cx="1905137" cy="369332"/>
              <a:chOff x="9380867" y="416975"/>
              <a:chExt cx="1905137" cy="369332"/>
            </a:xfrm>
          </p:grpSpPr>
          <p:sp>
            <p:nvSpPr>
              <p:cNvPr id="138" name="TextBox 137">
                <a:extLst>
                  <a:ext uri="{FF2B5EF4-FFF2-40B4-BE49-F238E27FC236}">
                    <a16:creationId xmlns:a16="http://schemas.microsoft.com/office/drawing/2014/main" id="{5E54B932-5CB1-4788-AA09-3FD85A098AA2}"/>
                  </a:ext>
                </a:extLst>
              </p:cNvPr>
              <p:cNvSpPr txBox="1"/>
              <p:nvPr/>
            </p:nvSpPr>
            <p:spPr>
              <a:xfrm>
                <a:off x="9380867" y="416975"/>
                <a:ext cx="1905137"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 (peered VNet)</a:t>
                </a:r>
              </a:p>
            </p:txBody>
          </p:sp>
          <p:sp>
            <p:nvSpPr>
              <p:cNvPr id="114" name="Oval 113">
                <a:extLst>
                  <a:ext uri="{FF2B5EF4-FFF2-40B4-BE49-F238E27FC236}">
                    <a16:creationId xmlns:a16="http://schemas.microsoft.com/office/drawing/2014/main" id="{88939837-BCAD-41B9-A0FA-4B52C36A2977}"/>
                  </a:ext>
                </a:extLst>
              </p:cNvPr>
              <p:cNvSpPr/>
              <p:nvPr/>
            </p:nvSpPr>
            <p:spPr>
              <a:xfrm>
                <a:off x="9380867" y="501057"/>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grpSp>
      </p:grpSp>
      <p:sp>
        <p:nvSpPr>
          <p:cNvPr id="54" name="TextBox 53">
            <a:extLst>
              <a:ext uri="{FF2B5EF4-FFF2-40B4-BE49-F238E27FC236}">
                <a16:creationId xmlns:a16="http://schemas.microsoft.com/office/drawing/2014/main" id="{E341CFC5-FE55-4A0A-BA79-08D229991295}"/>
              </a:ext>
            </a:extLst>
          </p:cNvPr>
          <p:cNvSpPr txBox="1"/>
          <p:nvPr/>
        </p:nvSpPr>
        <p:spPr>
          <a:xfrm>
            <a:off x="10276916" y="2329685"/>
            <a:ext cx="1195840"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Application VNet</a:t>
            </a:r>
          </a:p>
        </p:txBody>
      </p:sp>
      <p:grpSp>
        <p:nvGrpSpPr>
          <p:cNvPr id="22" name="Group 21">
            <a:extLst>
              <a:ext uri="{FF2B5EF4-FFF2-40B4-BE49-F238E27FC236}">
                <a16:creationId xmlns:a16="http://schemas.microsoft.com/office/drawing/2014/main" id="{B809F1A2-91E3-48AA-AB86-4DAD1FF692D3}"/>
              </a:ext>
            </a:extLst>
          </p:cNvPr>
          <p:cNvGrpSpPr/>
          <p:nvPr/>
        </p:nvGrpSpPr>
        <p:grpSpPr>
          <a:xfrm>
            <a:off x="4119081" y="5718831"/>
            <a:ext cx="2061391" cy="923132"/>
            <a:chOff x="4274132" y="5826686"/>
            <a:chExt cx="2061391" cy="923132"/>
          </a:xfrm>
        </p:grpSpPr>
        <p:graphicFrame>
          <p:nvGraphicFramePr>
            <p:cNvPr id="35" name="Object 34">
              <a:extLst>
                <a:ext uri="{FF2B5EF4-FFF2-40B4-BE49-F238E27FC236}">
                  <a16:creationId xmlns:a16="http://schemas.microsoft.com/office/drawing/2014/main" id="{5549E5BA-8F23-4939-BCC3-2B6718EE7F7A}"/>
                </a:ext>
              </a:extLst>
            </p:cNvPr>
            <p:cNvGraphicFramePr>
              <a:graphicFrameLocks noChangeAspect="1"/>
            </p:cNvGraphicFramePr>
            <p:nvPr/>
          </p:nvGraphicFramePr>
          <p:xfrm>
            <a:off x="4274132" y="5846707"/>
            <a:ext cx="608373" cy="636322"/>
          </p:xfrm>
          <a:graphic>
            <a:graphicData uri="http://schemas.openxmlformats.org/presentationml/2006/ole">
              <mc:AlternateContent xmlns:mc="http://schemas.openxmlformats.org/markup-compatibility/2006">
                <mc:Choice xmlns:v="urn:schemas-microsoft-com:vml" Requires="v">
                  <p:oleObj spid="_x0000_s2053" name="CorelDRAW" r:id="rId10" imgW="1036218" imgH="1084217" progId="CorelDraw.Graphic.17">
                    <p:embed/>
                  </p:oleObj>
                </mc:Choice>
                <mc:Fallback>
                  <p:oleObj name="CorelDRAW" r:id="rId10" imgW="1036218" imgH="1084217" progId="CorelDraw.Graphic.17">
                    <p:embed/>
                    <p:pic>
                      <p:nvPicPr>
                        <p:cNvPr id="35" name="Object 34">
                          <a:extLst>
                            <a:ext uri="{FF2B5EF4-FFF2-40B4-BE49-F238E27FC236}">
                              <a16:creationId xmlns:a16="http://schemas.microsoft.com/office/drawing/2014/main" id="{5549E5BA-8F23-4939-BCC3-2B6718EE7F7A}"/>
                            </a:ext>
                          </a:extLst>
                        </p:cNvPr>
                        <p:cNvPicPr/>
                        <p:nvPr/>
                      </p:nvPicPr>
                      <p:blipFill>
                        <a:blip r:embed="rId11"/>
                        <a:stretch>
                          <a:fillRect/>
                        </a:stretch>
                      </p:blipFill>
                      <p:spPr>
                        <a:xfrm>
                          <a:off x="4274132" y="5846707"/>
                          <a:ext cx="608373" cy="636322"/>
                        </a:xfrm>
                        <a:prstGeom prst="rect">
                          <a:avLst/>
                        </a:prstGeom>
                      </p:spPr>
                    </p:pic>
                  </p:oleObj>
                </mc:Fallback>
              </mc:AlternateContent>
            </a:graphicData>
          </a:graphic>
        </p:graphicFrame>
        <p:grpSp>
          <p:nvGrpSpPr>
            <p:cNvPr id="18" name="Group 17">
              <a:extLst>
                <a:ext uri="{FF2B5EF4-FFF2-40B4-BE49-F238E27FC236}">
                  <a16:creationId xmlns:a16="http://schemas.microsoft.com/office/drawing/2014/main" id="{3D1B4B78-F24B-400E-B7B6-75959FD9EA32}"/>
                </a:ext>
              </a:extLst>
            </p:cNvPr>
            <p:cNvGrpSpPr/>
            <p:nvPr/>
          </p:nvGrpSpPr>
          <p:grpSpPr>
            <a:xfrm>
              <a:off x="4860824" y="5826686"/>
              <a:ext cx="1474699" cy="201168"/>
              <a:chOff x="5044340" y="6210522"/>
              <a:chExt cx="1474699" cy="201168"/>
            </a:xfrm>
          </p:grpSpPr>
          <p:sp>
            <p:nvSpPr>
              <p:cNvPr id="49" name="TextBox 48">
                <a:extLst>
                  <a:ext uri="{FF2B5EF4-FFF2-40B4-BE49-F238E27FC236}">
                    <a16:creationId xmlns:a16="http://schemas.microsoft.com/office/drawing/2014/main" id="{B83053F2-12EB-4D7E-B3AC-3237B1378C62}"/>
                  </a:ext>
                </a:extLst>
              </p:cNvPr>
              <p:cNvSpPr txBox="1"/>
              <p:nvPr/>
            </p:nvSpPr>
            <p:spPr>
              <a:xfrm>
                <a:off x="5044340" y="6218773"/>
                <a:ext cx="1474699" cy="184666"/>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On-premises app</a:t>
                </a:r>
              </a:p>
            </p:txBody>
          </p:sp>
          <p:sp>
            <p:nvSpPr>
              <p:cNvPr id="71" name="Oval 70">
                <a:extLst>
                  <a:ext uri="{FF2B5EF4-FFF2-40B4-BE49-F238E27FC236}">
                    <a16:creationId xmlns:a16="http://schemas.microsoft.com/office/drawing/2014/main" id="{7DCC044D-7411-485E-BEF0-4E2F4BB66A44}"/>
                  </a:ext>
                </a:extLst>
              </p:cNvPr>
              <p:cNvSpPr/>
              <p:nvPr/>
            </p:nvSpPr>
            <p:spPr>
              <a:xfrm>
                <a:off x="5044340" y="621052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grpSp>
        <p:graphicFrame>
          <p:nvGraphicFramePr>
            <p:cNvPr id="17" name="Object 16">
              <a:extLst>
                <a:ext uri="{FF2B5EF4-FFF2-40B4-BE49-F238E27FC236}">
                  <a16:creationId xmlns:a16="http://schemas.microsoft.com/office/drawing/2014/main" id="{E6DBA327-80AE-4159-BB1E-F7D66B2859CF}"/>
                </a:ext>
              </a:extLst>
            </p:cNvPr>
            <p:cNvGraphicFramePr>
              <a:graphicFrameLocks noChangeAspect="1"/>
            </p:cNvGraphicFramePr>
            <p:nvPr/>
          </p:nvGraphicFramePr>
          <p:xfrm>
            <a:off x="4277275" y="6370448"/>
            <a:ext cx="438912" cy="379370"/>
          </p:xfrm>
          <a:graphic>
            <a:graphicData uri="http://schemas.openxmlformats.org/presentationml/2006/ole">
              <mc:AlternateContent xmlns:mc="http://schemas.openxmlformats.org/markup-compatibility/2006">
                <mc:Choice xmlns:v="urn:schemas-microsoft-com:vml" Requires="v">
                  <p:oleObj spid="_x0000_s2054" name="CorelDRAW" r:id="rId12" imgW="409259" imgH="354738" progId="CorelDraw.Graphic.17">
                    <p:embed/>
                  </p:oleObj>
                </mc:Choice>
                <mc:Fallback>
                  <p:oleObj name="CorelDRAW" r:id="rId12" imgW="409259" imgH="354738" progId="CorelDraw.Graphic.17">
                    <p:embed/>
                    <p:pic>
                      <p:nvPicPr>
                        <p:cNvPr id="17" name="Object 16">
                          <a:extLst>
                            <a:ext uri="{FF2B5EF4-FFF2-40B4-BE49-F238E27FC236}">
                              <a16:creationId xmlns:a16="http://schemas.microsoft.com/office/drawing/2014/main" id="{E6DBA327-80AE-4159-BB1E-F7D66B2859CF}"/>
                            </a:ext>
                          </a:extLst>
                        </p:cNvPr>
                        <p:cNvPicPr/>
                        <p:nvPr/>
                      </p:nvPicPr>
                      <p:blipFill>
                        <a:blip r:embed="rId13"/>
                        <a:stretch>
                          <a:fillRect/>
                        </a:stretch>
                      </p:blipFill>
                      <p:spPr>
                        <a:xfrm>
                          <a:off x="4277275" y="6370448"/>
                          <a:ext cx="438912" cy="379370"/>
                        </a:xfrm>
                        <a:prstGeom prst="rect">
                          <a:avLst/>
                        </a:prstGeom>
                      </p:spPr>
                    </p:pic>
                  </p:oleObj>
                </mc:Fallback>
              </mc:AlternateContent>
            </a:graphicData>
          </a:graphic>
        </p:graphicFrame>
      </p:grpSp>
      <p:grpSp>
        <p:nvGrpSpPr>
          <p:cNvPr id="7" name="Group 6">
            <a:extLst>
              <a:ext uri="{FF2B5EF4-FFF2-40B4-BE49-F238E27FC236}">
                <a16:creationId xmlns:a16="http://schemas.microsoft.com/office/drawing/2014/main" id="{404D5743-BB98-455A-95CA-E6BF99BF9298}"/>
              </a:ext>
            </a:extLst>
          </p:cNvPr>
          <p:cNvGrpSpPr/>
          <p:nvPr/>
        </p:nvGrpSpPr>
        <p:grpSpPr>
          <a:xfrm>
            <a:off x="6190288" y="1127555"/>
            <a:ext cx="2082309" cy="826887"/>
            <a:chOff x="5911104" y="1447999"/>
            <a:chExt cx="2082309" cy="826887"/>
          </a:xfrm>
        </p:grpSpPr>
        <p:graphicFrame>
          <p:nvGraphicFramePr>
            <p:cNvPr id="53" name="Object 52">
              <a:extLst>
                <a:ext uri="{FF2B5EF4-FFF2-40B4-BE49-F238E27FC236}">
                  <a16:creationId xmlns:a16="http://schemas.microsoft.com/office/drawing/2014/main" id="{43662D4F-4B66-4449-B949-1B563BE48F50}"/>
                </a:ext>
              </a:extLst>
            </p:cNvPr>
            <p:cNvGraphicFramePr>
              <a:graphicFrameLocks noChangeAspect="1"/>
            </p:cNvGraphicFramePr>
            <p:nvPr/>
          </p:nvGraphicFramePr>
          <p:xfrm>
            <a:off x="5911104" y="1695637"/>
            <a:ext cx="579249" cy="579249"/>
          </p:xfrm>
          <a:graphic>
            <a:graphicData uri="http://schemas.openxmlformats.org/presentationml/2006/ole">
              <mc:AlternateContent xmlns:mc="http://schemas.openxmlformats.org/markup-compatibility/2006">
                <mc:Choice xmlns:v="urn:schemas-microsoft-com:vml" Requires="v">
                  <p:oleObj spid="_x0000_s2055" name="CorelDRAW" r:id="rId8" imgW="344725" imgH="344125" progId="CorelDraw.Graphic.17">
                    <p:embed/>
                  </p:oleObj>
                </mc:Choice>
                <mc:Fallback>
                  <p:oleObj name="CorelDRAW" r:id="rId8" imgW="344725" imgH="344125" progId="CorelDraw.Graphic.17">
                    <p:embed/>
                    <p:pic>
                      <p:nvPicPr>
                        <p:cNvPr id="53" name="Object 52">
                          <a:extLst>
                            <a:ext uri="{FF2B5EF4-FFF2-40B4-BE49-F238E27FC236}">
                              <a16:creationId xmlns:a16="http://schemas.microsoft.com/office/drawing/2014/main" id="{43662D4F-4B66-4449-B949-1B563BE48F50}"/>
                            </a:ext>
                          </a:extLst>
                        </p:cNvPr>
                        <p:cNvPicPr/>
                        <p:nvPr/>
                      </p:nvPicPr>
                      <p:blipFill>
                        <a:blip r:embed="rId9"/>
                        <a:stretch>
                          <a:fillRect/>
                        </a:stretch>
                      </p:blipFill>
                      <p:spPr>
                        <a:xfrm>
                          <a:off x="5911104" y="1695637"/>
                          <a:ext cx="579249" cy="579249"/>
                        </a:xfrm>
                        <a:prstGeom prst="rect">
                          <a:avLst/>
                        </a:prstGeom>
                      </p:spPr>
                    </p:pic>
                  </p:oleObj>
                </mc:Fallback>
              </mc:AlternateContent>
            </a:graphicData>
          </a:graphic>
        </p:graphicFrame>
        <p:grpSp>
          <p:nvGrpSpPr>
            <p:cNvPr id="74" name="Group 73">
              <a:extLst>
                <a:ext uri="{FF2B5EF4-FFF2-40B4-BE49-F238E27FC236}">
                  <a16:creationId xmlns:a16="http://schemas.microsoft.com/office/drawing/2014/main" id="{31EBF8C2-E8F5-4C33-A05A-A81014B26095}"/>
                </a:ext>
              </a:extLst>
            </p:cNvPr>
            <p:cNvGrpSpPr/>
            <p:nvPr/>
          </p:nvGrpSpPr>
          <p:grpSpPr>
            <a:xfrm>
              <a:off x="6455043" y="1447999"/>
              <a:ext cx="1538370" cy="369332"/>
              <a:chOff x="5813616" y="1220270"/>
              <a:chExt cx="1538370" cy="369332"/>
            </a:xfrm>
          </p:grpSpPr>
          <p:sp>
            <p:nvSpPr>
              <p:cNvPr id="75" name="TextBox 74">
                <a:extLst>
                  <a:ext uri="{FF2B5EF4-FFF2-40B4-BE49-F238E27FC236}">
                    <a16:creationId xmlns:a16="http://schemas.microsoft.com/office/drawing/2014/main" id="{6933150B-343C-403F-8D1D-0972BB59CCFD}"/>
                  </a:ext>
                </a:extLst>
              </p:cNvPr>
              <p:cNvSpPr txBox="1"/>
              <p:nvPr/>
            </p:nvSpPr>
            <p:spPr>
              <a:xfrm>
                <a:off x="5813616" y="1220270"/>
                <a:ext cx="1538370" cy="369332"/>
              </a:xfrm>
              <a:prstGeom prst="rect">
                <a:avLst/>
              </a:prstGeom>
              <a:noFill/>
            </p:spPr>
            <p:txBody>
              <a:bodyPr wrap="none" lIns="27432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“VNet Integrated”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E75B6"/>
                    </a:solidFill>
                    <a:effectLst/>
                    <a:uLnTx/>
                    <a:uFillTx/>
                    <a:latin typeface="Segoe UI Semibold" panose="020B0702040204020203" pitchFamily="34" charset="0"/>
                    <a:ea typeface="+mn-ea"/>
                    <a:cs typeface="Segoe UI Semibold" panose="020B0702040204020203" pitchFamily="34" charset="0"/>
                  </a:rPr>
                  <a:t>web app</a:t>
                </a:r>
              </a:p>
            </p:txBody>
          </p:sp>
          <p:sp>
            <p:nvSpPr>
              <p:cNvPr id="76" name="Oval 75">
                <a:extLst>
                  <a:ext uri="{FF2B5EF4-FFF2-40B4-BE49-F238E27FC236}">
                    <a16:creationId xmlns:a16="http://schemas.microsoft.com/office/drawing/2014/main" id="{29DEB32C-9205-4E0A-BED5-BC63CE9670DF}"/>
                  </a:ext>
                </a:extLst>
              </p:cNvPr>
              <p:cNvSpPr/>
              <p:nvPr/>
            </p:nvSpPr>
            <p:spPr>
              <a:xfrm>
                <a:off x="5813616" y="1304352"/>
                <a:ext cx="201168" cy="201168"/>
              </a:xfrm>
              <a:prstGeom prst="ellipse">
                <a:avLst/>
              </a:prstGeom>
              <a:solidFill>
                <a:schemeClr val="accent5">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grpSp>
      </p:grpSp>
      <p:graphicFrame>
        <p:nvGraphicFramePr>
          <p:cNvPr id="39" name="Object 38">
            <a:extLst>
              <a:ext uri="{FF2B5EF4-FFF2-40B4-BE49-F238E27FC236}">
                <a16:creationId xmlns:a16="http://schemas.microsoft.com/office/drawing/2014/main" id="{6C73DEF3-0A32-4B16-9738-1ABFDF2D056D}"/>
              </a:ext>
            </a:extLst>
          </p:cNvPr>
          <p:cNvGraphicFramePr>
            <a:graphicFrameLocks noChangeAspect="1"/>
          </p:cNvGraphicFramePr>
          <p:nvPr/>
        </p:nvGraphicFramePr>
        <p:xfrm>
          <a:off x="1594898" y="1670927"/>
          <a:ext cx="665740" cy="777240"/>
        </p:xfrm>
        <a:graphic>
          <a:graphicData uri="http://schemas.openxmlformats.org/presentationml/2006/ole">
            <mc:AlternateContent xmlns:mc="http://schemas.openxmlformats.org/markup-compatibility/2006">
              <mc:Choice xmlns:v="urn:schemas-microsoft-com:vml" Requires="v">
                <p:oleObj spid="_x0000_s2056" name="CorelDRAW" r:id="rId14" imgW="322669" imgH="376374" progId="CorelDraw.Graphic.17">
                  <p:embed/>
                </p:oleObj>
              </mc:Choice>
              <mc:Fallback>
                <p:oleObj name="CorelDRAW" r:id="rId14" imgW="322669" imgH="376374" progId="CorelDraw.Graphic.17">
                  <p:embed/>
                  <p:pic>
                    <p:nvPicPr>
                      <p:cNvPr id="39" name="Object 38">
                        <a:extLst>
                          <a:ext uri="{FF2B5EF4-FFF2-40B4-BE49-F238E27FC236}">
                            <a16:creationId xmlns:a16="http://schemas.microsoft.com/office/drawing/2014/main" id="{6C73DEF3-0A32-4B16-9738-1ABFDF2D056D}"/>
                          </a:ext>
                        </a:extLst>
                      </p:cNvPr>
                      <p:cNvPicPr/>
                      <p:nvPr/>
                    </p:nvPicPr>
                    <p:blipFill>
                      <a:blip r:embed="rId15"/>
                      <a:stretch>
                        <a:fillRect/>
                      </a:stretch>
                    </p:blipFill>
                    <p:spPr>
                      <a:xfrm>
                        <a:off x="1594898" y="1670927"/>
                        <a:ext cx="665740" cy="777240"/>
                      </a:xfrm>
                      <a:prstGeom prst="rect">
                        <a:avLst/>
                      </a:prstGeom>
                    </p:spPr>
                  </p:pic>
                </p:oleObj>
              </mc:Fallback>
            </mc:AlternateContent>
          </a:graphicData>
        </a:graphic>
      </p:graphicFrame>
      <p:grpSp>
        <p:nvGrpSpPr>
          <p:cNvPr id="42" name="Group 41">
            <a:extLst>
              <a:ext uri="{FF2B5EF4-FFF2-40B4-BE49-F238E27FC236}">
                <a16:creationId xmlns:a16="http://schemas.microsoft.com/office/drawing/2014/main" id="{E377304A-74D8-4D76-9347-B4E1A6002176}"/>
              </a:ext>
            </a:extLst>
          </p:cNvPr>
          <p:cNvGrpSpPr/>
          <p:nvPr/>
        </p:nvGrpSpPr>
        <p:grpSpPr>
          <a:xfrm>
            <a:off x="2999676" y="3983688"/>
            <a:ext cx="1500411" cy="969489"/>
            <a:chOff x="3146970" y="3858429"/>
            <a:chExt cx="1500411" cy="969489"/>
          </a:xfrm>
        </p:grpSpPr>
        <p:sp>
          <p:nvSpPr>
            <p:cNvPr id="68" name="TextBox 67">
              <a:extLst>
                <a:ext uri="{FF2B5EF4-FFF2-40B4-BE49-F238E27FC236}">
                  <a16:creationId xmlns:a16="http://schemas.microsoft.com/office/drawing/2014/main" id="{065C8C61-EBB3-4F74-81B1-A3F873A7E764}"/>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#2</a:t>
              </a:r>
            </a:p>
          </p:txBody>
        </p:sp>
        <p:graphicFrame>
          <p:nvGraphicFramePr>
            <p:cNvPr id="94" name="Object 93">
              <a:extLst>
                <a:ext uri="{FF2B5EF4-FFF2-40B4-BE49-F238E27FC236}">
                  <a16:creationId xmlns:a16="http://schemas.microsoft.com/office/drawing/2014/main" id="{FB88A410-F95C-41A4-B662-56BA8AFBBEFB}"/>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057" name="CorelDRAW" r:id="rId16" imgW="295712" imgH="376374" progId="CorelDraw.Graphic.17">
                    <p:embed/>
                  </p:oleObj>
                </mc:Choice>
                <mc:Fallback>
                  <p:oleObj name="CorelDRAW" r:id="rId16" imgW="295712" imgH="376374" progId="CorelDraw.Graphic.17">
                    <p:embed/>
                    <p:pic>
                      <p:nvPicPr>
                        <p:cNvPr id="94" name="Object 93">
                          <a:extLst>
                            <a:ext uri="{FF2B5EF4-FFF2-40B4-BE49-F238E27FC236}">
                              <a16:creationId xmlns:a16="http://schemas.microsoft.com/office/drawing/2014/main" id="{FB88A410-F95C-41A4-B662-56BA8AFBBEFB}"/>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pSp>
        <p:nvGrpSpPr>
          <p:cNvPr id="104" name="Group 103">
            <a:extLst>
              <a:ext uri="{FF2B5EF4-FFF2-40B4-BE49-F238E27FC236}">
                <a16:creationId xmlns:a16="http://schemas.microsoft.com/office/drawing/2014/main" id="{7A9A306A-EEDC-4FD3-9A3D-CF75E905DA67}"/>
              </a:ext>
            </a:extLst>
          </p:cNvPr>
          <p:cNvGrpSpPr/>
          <p:nvPr/>
        </p:nvGrpSpPr>
        <p:grpSpPr>
          <a:xfrm>
            <a:off x="1031425" y="3983688"/>
            <a:ext cx="1500411" cy="969489"/>
            <a:chOff x="3146970" y="3858429"/>
            <a:chExt cx="1500411" cy="969489"/>
          </a:xfrm>
        </p:grpSpPr>
        <p:sp>
          <p:nvSpPr>
            <p:cNvPr id="105" name="TextBox 104">
              <a:extLst>
                <a:ext uri="{FF2B5EF4-FFF2-40B4-BE49-F238E27FC236}">
                  <a16:creationId xmlns:a16="http://schemas.microsoft.com/office/drawing/2014/main" id="{E9D1BD68-8181-48B0-B5E3-938FAA3F33A2}"/>
                </a:ext>
              </a:extLst>
            </p:cNvPr>
            <p:cNvSpPr txBox="1"/>
            <p:nvPr/>
          </p:nvSpPr>
          <p:spPr>
            <a:xfrm>
              <a:off x="3146970" y="4643252"/>
              <a:ext cx="1500411" cy="184666"/>
            </a:xfrm>
            <a:prstGeom prst="rect">
              <a:avLst/>
            </a:prstGeom>
            <a:noFill/>
          </p:spPr>
          <p:txBody>
            <a:bodyPr wrap="non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C55A11"/>
                  </a:solidFill>
                  <a:effectLst/>
                  <a:uLnTx/>
                  <a:uFillTx/>
                  <a:latin typeface="Segoe UI Semibold" panose="020B0702040204020203" pitchFamily="34" charset="0"/>
                  <a:ea typeface="+mn-ea"/>
                  <a:cs typeface="Segoe UI Semibold" panose="020B0702040204020203" pitchFamily="34" charset="0"/>
                </a:rPr>
                <a:t>Managed Instance #1</a:t>
              </a:r>
            </a:p>
          </p:txBody>
        </p:sp>
        <p:graphicFrame>
          <p:nvGraphicFramePr>
            <p:cNvPr id="106" name="Object 105">
              <a:extLst>
                <a:ext uri="{FF2B5EF4-FFF2-40B4-BE49-F238E27FC236}">
                  <a16:creationId xmlns:a16="http://schemas.microsoft.com/office/drawing/2014/main" id="{5DF4856B-21D7-4E21-96AC-7D4496C5E69F}"/>
                </a:ext>
              </a:extLst>
            </p:cNvPr>
            <p:cNvGraphicFramePr>
              <a:graphicFrameLocks noChangeAspect="1"/>
            </p:cNvGraphicFramePr>
            <p:nvPr/>
          </p:nvGraphicFramePr>
          <p:xfrm>
            <a:off x="3591522" y="3858429"/>
            <a:ext cx="611306" cy="778923"/>
          </p:xfrm>
          <a:graphic>
            <a:graphicData uri="http://schemas.openxmlformats.org/presentationml/2006/ole">
              <mc:AlternateContent xmlns:mc="http://schemas.openxmlformats.org/markup-compatibility/2006">
                <mc:Choice xmlns:v="urn:schemas-microsoft-com:vml" Requires="v">
                  <p:oleObj spid="_x0000_s2058" name="CorelDRAW" r:id="rId18" imgW="295712" imgH="376374" progId="CorelDraw.Graphic.17">
                    <p:embed/>
                  </p:oleObj>
                </mc:Choice>
                <mc:Fallback>
                  <p:oleObj name="CorelDRAW" r:id="rId18" imgW="295712" imgH="376374" progId="CorelDraw.Graphic.17">
                    <p:embed/>
                    <p:pic>
                      <p:nvPicPr>
                        <p:cNvPr id="106" name="Object 105">
                          <a:extLst>
                            <a:ext uri="{FF2B5EF4-FFF2-40B4-BE49-F238E27FC236}">
                              <a16:creationId xmlns:a16="http://schemas.microsoft.com/office/drawing/2014/main" id="{5DF4856B-21D7-4E21-96AC-7D4496C5E69F}"/>
                            </a:ext>
                          </a:extLst>
                        </p:cNvPr>
                        <p:cNvPicPr/>
                        <p:nvPr/>
                      </p:nvPicPr>
                      <p:blipFill>
                        <a:blip r:embed="rId17"/>
                        <a:stretch>
                          <a:fillRect/>
                        </a:stretch>
                      </p:blipFill>
                      <p:spPr>
                        <a:xfrm>
                          <a:off x="3591522" y="3858429"/>
                          <a:ext cx="611306" cy="778923"/>
                        </a:xfrm>
                        <a:prstGeom prst="rect">
                          <a:avLst/>
                        </a:prstGeom>
                      </p:spPr>
                    </p:pic>
                  </p:oleObj>
                </mc:Fallback>
              </mc:AlternateContent>
            </a:graphicData>
          </a:graphic>
        </p:graphicFrame>
      </p:grpSp>
      <p:graphicFrame>
        <p:nvGraphicFramePr>
          <p:cNvPr id="107" name="Object 106">
            <a:extLst>
              <a:ext uri="{FF2B5EF4-FFF2-40B4-BE49-F238E27FC236}">
                <a16:creationId xmlns:a16="http://schemas.microsoft.com/office/drawing/2014/main" id="{784744B1-0DA1-4103-8F2F-72BBBA8FDB53}"/>
              </a:ext>
            </a:extLst>
          </p:cNvPr>
          <p:cNvGraphicFramePr>
            <a:graphicFrameLocks noChangeAspect="1"/>
          </p:cNvGraphicFramePr>
          <p:nvPr/>
        </p:nvGraphicFramePr>
        <p:xfrm>
          <a:off x="8584090" y="3110359"/>
          <a:ext cx="665740" cy="777240"/>
        </p:xfrm>
        <a:graphic>
          <a:graphicData uri="http://schemas.openxmlformats.org/presentationml/2006/ole">
            <mc:AlternateContent xmlns:mc="http://schemas.openxmlformats.org/markup-compatibility/2006">
              <mc:Choice xmlns:v="urn:schemas-microsoft-com:vml" Requires="v">
                <p:oleObj spid="_x0000_s2059" name="CorelDRAW" r:id="rId19" imgW="322669" imgH="376374" progId="CorelDraw.Graphic.17">
                  <p:embed/>
                </p:oleObj>
              </mc:Choice>
              <mc:Fallback>
                <p:oleObj name="CorelDRAW" r:id="rId19" imgW="322669" imgH="376374" progId="CorelDraw.Graphic.17">
                  <p:embed/>
                  <p:pic>
                    <p:nvPicPr>
                      <p:cNvPr id="107" name="Object 106">
                        <a:extLst>
                          <a:ext uri="{FF2B5EF4-FFF2-40B4-BE49-F238E27FC236}">
                            <a16:creationId xmlns:a16="http://schemas.microsoft.com/office/drawing/2014/main" id="{784744B1-0DA1-4103-8F2F-72BBBA8FDB53}"/>
                          </a:ext>
                        </a:extLst>
                      </p:cNvPr>
                      <p:cNvPicPr/>
                      <p:nvPr/>
                    </p:nvPicPr>
                    <p:blipFill>
                      <a:blip r:embed="rId15"/>
                      <a:stretch>
                        <a:fillRect/>
                      </a:stretch>
                    </p:blipFill>
                    <p:spPr>
                      <a:xfrm>
                        <a:off x="8584090" y="3110359"/>
                        <a:ext cx="665740" cy="777240"/>
                      </a:xfrm>
                      <a:prstGeom prst="rect">
                        <a:avLst/>
                      </a:prstGeom>
                    </p:spPr>
                  </p:pic>
                </p:oleObj>
              </mc:Fallback>
            </mc:AlternateContent>
          </a:graphicData>
        </a:graphic>
      </p:graphicFrame>
      <p:grpSp>
        <p:nvGrpSpPr>
          <p:cNvPr id="6" name="Group 5">
            <a:extLst>
              <a:ext uri="{FF2B5EF4-FFF2-40B4-BE49-F238E27FC236}">
                <a16:creationId xmlns:a16="http://schemas.microsoft.com/office/drawing/2014/main" id="{C03187D0-9E90-4C1F-9BCD-EB005B9E4D70}"/>
              </a:ext>
            </a:extLst>
          </p:cNvPr>
          <p:cNvGrpSpPr/>
          <p:nvPr/>
        </p:nvGrpSpPr>
        <p:grpSpPr>
          <a:xfrm>
            <a:off x="3646006" y="1714549"/>
            <a:ext cx="747156" cy="747502"/>
            <a:chOff x="4017305" y="1589290"/>
            <a:chExt cx="747156" cy="747502"/>
          </a:xfrm>
        </p:grpSpPr>
        <p:graphicFrame>
          <p:nvGraphicFramePr>
            <p:cNvPr id="80" name="Object 79">
              <a:extLst>
                <a:ext uri="{FF2B5EF4-FFF2-40B4-BE49-F238E27FC236}">
                  <a16:creationId xmlns:a16="http://schemas.microsoft.com/office/drawing/2014/main" id="{704C6723-D808-4A67-A3B4-9A372DB4CD38}"/>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060" name="CorelDRAW" r:id="rId20" imgW="430907" imgH="430666" progId="CorelDraw.Graphic.17">
                    <p:embed/>
                  </p:oleObj>
                </mc:Choice>
                <mc:Fallback>
                  <p:oleObj name="CorelDRAW" r:id="rId20" imgW="430907" imgH="430666" progId="CorelDraw.Graphic.17">
                    <p:embed/>
                    <p:pic>
                      <p:nvPicPr>
                        <p:cNvPr id="80" name="Object 79">
                          <a:extLst>
                            <a:ext uri="{FF2B5EF4-FFF2-40B4-BE49-F238E27FC236}">
                              <a16:creationId xmlns:a16="http://schemas.microsoft.com/office/drawing/2014/main" id="{704C6723-D808-4A67-A3B4-9A372DB4CD38}"/>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2" name="Object 91">
              <a:extLst>
                <a:ext uri="{FF2B5EF4-FFF2-40B4-BE49-F238E27FC236}">
                  <a16:creationId xmlns:a16="http://schemas.microsoft.com/office/drawing/2014/main" id="{EB1D1BB3-A9BD-4B01-85C2-E46B48543A57}"/>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061" name="CorelDRAW" r:id="rId22" imgW="344725" imgH="344125" progId="CorelDraw.Graphic.17">
                    <p:embed/>
                  </p:oleObj>
                </mc:Choice>
                <mc:Fallback>
                  <p:oleObj name="CorelDRAW" r:id="rId22" imgW="344725" imgH="344125" progId="CorelDraw.Graphic.17">
                    <p:embed/>
                    <p:pic>
                      <p:nvPicPr>
                        <p:cNvPr id="92" name="Object 91">
                          <a:extLst>
                            <a:ext uri="{FF2B5EF4-FFF2-40B4-BE49-F238E27FC236}">
                              <a16:creationId xmlns:a16="http://schemas.microsoft.com/office/drawing/2014/main" id="{EB1D1BB3-A9BD-4B01-85C2-E46B48543A57}"/>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grpSp>
        <p:nvGrpSpPr>
          <p:cNvPr id="91" name="Group 90">
            <a:extLst>
              <a:ext uri="{FF2B5EF4-FFF2-40B4-BE49-F238E27FC236}">
                <a16:creationId xmlns:a16="http://schemas.microsoft.com/office/drawing/2014/main" id="{6AD6BE25-6D09-4A39-A27D-2634F14EAB06}"/>
              </a:ext>
            </a:extLst>
          </p:cNvPr>
          <p:cNvGrpSpPr/>
          <p:nvPr/>
        </p:nvGrpSpPr>
        <p:grpSpPr>
          <a:xfrm>
            <a:off x="8427124" y="4299215"/>
            <a:ext cx="747156" cy="747502"/>
            <a:chOff x="4017305" y="1589290"/>
            <a:chExt cx="747156" cy="747502"/>
          </a:xfrm>
        </p:grpSpPr>
        <p:graphicFrame>
          <p:nvGraphicFramePr>
            <p:cNvPr id="93" name="Object 92">
              <a:extLst>
                <a:ext uri="{FF2B5EF4-FFF2-40B4-BE49-F238E27FC236}">
                  <a16:creationId xmlns:a16="http://schemas.microsoft.com/office/drawing/2014/main" id="{ABD15474-680C-4B28-BF34-5742FAB21AC9}"/>
                </a:ext>
              </a:extLst>
            </p:cNvPr>
            <p:cNvGraphicFramePr>
              <a:graphicFrameLocks noChangeAspect="1"/>
            </p:cNvGraphicFramePr>
            <p:nvPr/>
          </p:nvGraphicFramePr>
          <p:xfrm>
            <a:off x="4179245" y="1589290"/>
            <a:ext cx="585216" cy="585216"/>
          </p:xfrm>
          <a:graphic>
            <a:graphicData uri="http://schemas.openxmlformats.org/presentationml/2006/ole">
              <mc:AlternateContent xmlns:mc="http://schemas.openxmlformats.org/markup-compatibility/2006">
                <mc:Choice xmlns:v="urn:schemas-microsoft-com:vml" Requires="v">
                  <p:oleObj spid="_x0000_s2062" name="CorelDRAW" r:id="rId23" imgW="430907" imgH="430666" progId="CorelDraw.Graphic.17">
                    <p:embed/>
                  </p:oleObj>
                </mc:Choice>
                <mc:Fallback>
                  <p:oleObj name="CorelDRAW" r:id="rId23" imgW="430907" imgH="430666" progId="CorelDraw.Graphic.17">
                    <p:embed/>
                    <p:pic>
                      <p:nvPicPr>
                        <p:cNvPr id="93" name="Object 92">
                          <a:extLst>
                            <a:ext uri="{FF2B5EF4-FFF2-40B4-BE49-F238E27FC236}">
                              <a16:creationId xmlns:a16="http://schemas.microsoft.com/office/drawing/2014/main" id="{ABD15474-680C-4B28-BF34-5742FAB21AC9}"/>
                            </a:ext>
                          </a:extLst>
                        </p:cNvPr>
                        <p:cNvPicPr/>
                        <p:nvPr/>
                      </p:nvPicPr>
                      <p:blipFill>
                        <a:blip r:embed="rId21"/>
                        <a:stretch>
                          <a:fillRect/>
                        </a:stretch>
                      </p:blipFill>
                      <p:spPr>
                        <a:xfrm>
                          <a:off x="4179245" y="1589290"/>
                          <a:ext cx="585216" cy="585216"/>
                        </a:xfrm>
                        <a:prstGeom prst="rect">
                          <a:avLst/>
                        </a:prstGeom>
                      </p:spPr>
                    </p:pic>
                  </p:oleObj>
                </mc:Fallback>
              </mc:AlternateContent>
            </a:graphicData>
          </a:graphic>
        </p:graphicFrame>
        <p:graphicFrame>
          <p:nvGraphicFramePr>
            <p:cNvPr id="95" name="Object 94">
              <a:extLst>
                <a:ext uri="{FF2B5EF4-FFF2-40B4-BE49-F238E27FC236}">
                  <a16:creationId xmlns:a16="http://schemas.microsoft.com/office/drawing/2014/main" id="{9D13350D-2092-4095-958A-A6055AF0F996}"/>
                </a:ext>
              </a:extLst>
            </p:cNvPr>
            <p:cNvGraphicFramePr>
              <a:graphicFrameLocks noChangeAspect="1"/>
            </p:cNvGraphicFramePr>
            <p:nvPr/>
          </p:nvGraphicFramePr>
          <p:xfrm>
            <a:off x="4017305" y="1862130"/>
            <a:ext cx="473075" cy="474662"/>
          </p:xfrm>
          <a:graphic>
            <a:graphicData uri="http://schemas.openxmlformats.org/presentationml/2006/ole">
              <mc:AlternateContent xmlns:mc="http://schemas.openxmlformats.org/markup-compatibility/2006">
                <mc:Choice xmlns:v="urn:schemas-microsoft-com:vml" Requires="v">
                  <p:oleObj spid="_x0000_s2063" name="CorelDRAW" r:id="rId22" imgW="344725" imgH="344125" progId="CorelDraw.Graphic.17">
                    <p:embed/>
                  </p:oleObj>
                </mc:Choice>
                <mc:Fallback>
                  <p:oleObj name="CorelDRAW" r:id="rId22" imgW="344725" imgH="344125" progId="CorelDraw.Graphic.17">
                    <p:embed/>
                    <p:pic>
                      <p:nvPicPr>
                        <p:cNvPr id="95" name="Object 94">
                          <a:extLst>
                            <a:ext uri="{FF2B5EF4-FFF2-40B4-BE49-F238E27FC236}">
                              <a16:creationId xmlns:a16="http://schemas.microsoft.com/office/drawing/2014/main" id="{9D13350D-2092-4095-958A-A6055AF0F996}"/>
                            </a:ext>
                          </a:extLst>
                        </p:cNvPr>
                        <p:cNvPicPr/>
                        <p:nvPr/>
                      </p:nvPicPr>
                      <p:blipFill>
                        <a:blip r:embed="rId9"/>
                        <a:stretch>
                          <a:fillRect/>
                        </a:stretch>
                      </p:blipFill>
                      <p:spPr>
                        <a:xfrm>
                          <a:off x="4017305" y="1862130"/>
                          <a:ext cx="473075" cy="474662"/>
                        </a:xfrm>
                        <a:prstGeom prst="rect">
                          <a:avLst/>
                        </a:prstGeom>
                      </p:spPr>
                    </p:pic>
                  </p:oleObj>
                </mc:Fallback>
              </mc:AlternateContent>
            </a:graphicData>
          </a:graphic>
        </p:graphicFrame>
      </p:grpSp>
      <p:cxnSp>
        <p:nvCxnSpPr>
          <p:cNvPr id="16" name="Connector: Elbow 15">
            <a:extLst>
              <a:ext uri="{FF2B5EF4-FFF2-40B4-BE49-F238E27FC236}">
                <a16:creationId xmlns:a16="http://schemas.microsoft.com/office/drawing/2014/main" id="{DB5130F5-38C3-4AB1-8AA4-7672606FCD2F}"/>
              </a:ext>
            </a:extLst>
          </p:cNvPr>
          <p:cNvCxnSpPr>
            <a:cxnSpLocks/>
            <a:stCxn id="92" idx="1"/>
            <a:endCxn id="106" idx="3"/>
          </p:cNvCxnSpPr>
          <p:nvPr/>
        </p:nvCxnSpPr>
        <p:spPr>
          <a:xfrm rot="10800000" flipV="1">
            <a:off x="2087284" y="2224719"/>
            <a:ext cx="1558723" cy="2148429"/>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4892C39-E422-4E49-80B7-82CA6722A70D}"/>
              </a:ext>
            </a:extLst>
          </p:cNvPr>
          <p:cNvCxnSpPr>
            <a:cxnSpLocks/>
          </p:cNvCxnSpPr>
          <p:nvPr/>
        </p:nvCxnSpPr>
        <p:spPr>
          <a:xfrm>
            <a:off x="1834856" y="2462051"/>
            <a:ext cx="0" cy="15216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8C2EB5-2EE5-4A50-9E94-A60DB7581D25}"/>
              </a:ext>
            </a:extLst>
          </p:cNvPr>
          <p:cNvCxnSpPr>
            <a:cxnSpLocks/>
          </p:cNvCxnSpPr>
          <p:nvPr/>
        </p:nvCxnSpPr>
        <p:spPr>
          <a:xfrm flipH="1">
            <a:off x="5171982" y="1523256"/>
            <a:ext cx="1006669" cy="0"/>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75D08970-10C0-4F54-80A6-02748FC81A63}"/>
              </a:ext>
            </a:extLst>
          </p:cNvPr>
          <p:cNvCxnSpPr>
            <a:cxnSpLocks/>
            <a:stCxn id="107" idx="1"/>
          </p:cNvCxnSpPr>
          <p:nvPr/>
        </p:nvCxnSpPr>
        <p:spPr>
          <a:xfrm rot="10800000" flipV="1">
            <a:off x="4055534" y="3498979"/>
            <a:ext cx="4528556" cy="923266"/>
          </a:xfrm>
          <a:prstGeom prst="bentConnector3">
            <a:avLst>
              <a:gd name="adj1" fmla="val 1924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0730F8FA-A8EC-46C1-AF99-94BDB21F2741}"/>
              </a:ext>
            </a:extLst>
          </p:cNvPr>
          <p:cNvCxnSpPr>
            <a:cxnSpLocks/>
          </p:cNvCxnSpPr>
          <p:nvPr/>
        </p:nvCxnSpPr>
        <p:spPr>
          <a:xfrm rot="10800000" flipV="1">
            <a:off x="4055537" y="4562986"/>
            <a:ext cx="4416289"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8" name="Connector: Elbow 107">
            <a:extLst>
              <a:ext uri="{FF2B5EF4-FFF2-40B4-BE49-F238E27FC236}">
                <a16:creationId xmlns:a16="http://schemas.microsoft.com/office/drawing/2014/main" id="{FED28DDD-8DC5-4B7D-8034-A16F5BDA6854}"/>
              </a:ext>
            </a:extLst>
          </p:cNvPr>
          <p:cNvCxnSpPr>
            <a:cxnSpLocks/>
            <a:stCxn id="109" idx="1"/>
          </p:cNvCxnSpPr>
          <p:nvPr/>
        </p:nvCxnSpPr>
        <p:spPr>
          <a:xfrm rot="10800000" flipV="1">
            <a:off x="4055534" y="1665140"/>
            <a:ext cx="4467254" cy="2611564"/>
          </a:xfrm>
          <a:prstGeom prst="bentConnector3">
            <a:avLst>
              <a:gd name="adj1" fmla="val 219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5E4659A-0D13-41F8-99F3-FC0609CF2BC9}"/>
              </a:ext>
            </a:extLst>
          </p:cNvPr>
          <p:cNvCxnSpPr>
            <a:cxnSpLocks/>
          </p:cNvCxnSpPr>
          <p:nvPr/>
        </p:nvCxnSpPr>
        <p:spPr>
          <a:xfrm>
            <a:off x="8825474" y="1961296"/>
            <a:ext cx="0" cy="613248"/>
          </a:xfrm>
          <a:prstGeom prst="straightConnector1">
            <a:avLst/>
          </a:prstGeom>
          <a:ln w="28575">
            <a:solidFill>
              <a:srgbClr val="66C49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01B418DC-9D70-48F6-A228-44B38B6D31EA}"/>
              </a:ext>
            </a:extLst>
          </p:cNvPr>
          <p:cNvCxnSpPr>
            <a:cxnSpLocks/>
          </p:cNvCxnSpPr>
          <p:nvPr/>
        </p:nvCxnSpPr>
        <p:spPr>
          <a:xfrm rot="10800000" flipV="1">
            <a:off x="4049478" y="1660754"/>
            <a:ext cx="2134754" cy="2462120"/>
          </a:xfrm>
          <a:prstGeom prst="bentConnector3">
            <a:avLst>
              <a:gd name="adj1" fmla="val 329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134635D-1376-4083-93A7-48824C3A9A0E}"/>
              </a:ext>
            </a:extLst>
          </p:cNvPr>
          <p:cNvSpPr>
            <a:spLocks noGrp="1"/>
          </p:cNvSpPr>
          <p:nvPr>
            <p:ph type="title"/>
          </p:nvPr>
        </p:nvSpPr>
        <p:spPr>
          <a:xfrm>
            <a:off x="541395" y="-39442"/>
            <a:ext cx="10515600" cy="967082"/>
          </a:xfrm>
        </p:spPr>
        <p:txBody>
          <a:bodyPr>
            <a:normAutofit/>
          </a:bodyPr>
          <a:lstStyle/>
          <a:p>
            <a:r>
              <a:rPr lang="en-US" sz="3200"/>
              <a:t>App integration and network security</a:t>
            </a:r>
          </a:p>
        </p:txBody>
      </p:sp>
    </p:spTree>
    <p:extLst>
      <p:ext uri="{BB962C8B-B14F-4D97-AF65-F5344CB8AC3E}">
        <p14:creationId xmlns:p14="http://schemas.microsoft.com/office/powerpoint/2010/main" val="39251698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AACDFEF-2CC9-4F75-AD01-24C38A641AC8}"/>
              </a:ext>
            </a:extLst>
          </p:cNvPr>
          <p:cNvSpPr>
            <a:spLocks noGrp="1"/>
          </p:cNvSpPr>
          <p:nvPr>
            <p:ph type="title"/>
          </p:nvPr>
        </p:nvSpPr>
        <p:spPr>
          <a:xfrm>
            <a:off x="455994" y="941692"/>
            <a:ext cx="7454643" cy="3558191"/>
          </a:xfrm>
        </p:spPr>
        <p:txBody>
          <a:bodyPr/>
          <a:lstStyle/>
          <a:p>
            <a:r>
              <a:rPr lang="en-US" dirty="0"/>
              <a:t>Introduction to Azure SQL</a:t>
            </a:r>
          </a:p>
        </p:txBody>
      </p:sp>
    </p:spTree>
    <p:extLst>
      <p:ext uri="{BB962C8B-B14F-4D97-AF65-F5344CB8AC3E}">
        <p14:creationId xmlns:p14="http://schemas.microsoft.com/office/powerpoint/2010/main" val="370028327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CDAD9DB7-3ECE-4141-B0C5-5152B51D3E24}"/>
              </a:ext>
            </a:extLst>
          </p:cNvPr>
          <p:cNvSpPr/>
          <p:nvPr/>
        </p:nvSpPr>
        <p:spPr>
          <a:xfrm>
            <a:off x="359037" y="1152229"/>
            <a:ext cx="2701475"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86" name="Rectangle 85">
            <a:extLst>
              <a:ext uri="{FF2B5EF4-FFF2-40B4-BE49-F238E27FC236}">
                <a16:creationId xmlns:a16="http://schemas.microsoft.com/office/drawing/2014/main" id="{9FC615A4-6FC5-9E49-9C88-117692FD4D78}"/>
              </a:ext>
            </a:extLst>
          </p:cNvPr>
          <p:cNvSpPr/>
          <p:nvPr/>
        </p:nvSpPr>
        <p:spPr>
          <a:xfrm>
            <a:off x="3493937" y="1154037"/>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5"/>
            <a:ext cx="11288842" cy="676692"/>
          </a:xfrm>
        </p:spPr>
        <p:txBody>
          <a:bodyPr>
            <a:normAutofit fontScale="90000"/>
          </a:bodyPr>
          <a:lstStyle/>
          <a:p>
            <a:pPr algn="ctr"/>
            <a:r>
              <a:rPr lang="en-GB" dirty="0"/>
              <a:t>Azure SQL  </a:t>
            </a:r>
            <a:endParaRPr lang="en-US" dirty="0"/>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596361" y="2941920"/>
            <a:ext cx="2516188" cy="1116203"/>
          </a:xfrm>
        </p:spPr>
        <p:txBody>
          <a:bodyPr wrap="square" lIns="91440" tIns="45720" rIns="91440" bIns="45720">
            <a:spAutoFit/>
          </a:bodyPr>
          <a:lstStyle/>
          <a:p>
            <a:pPr marL="0" indent="0" algn="ctr">
              <a:lnSpc>
                <a:spcPct val="100000"/>
              </a:lnSpc>
              <a:spcBef>
                <a:spcPts val="0"/>
              </a:spcBef>
              <a:spcAft>
                <a:spcPts val="800"/>
              </a:spcAft>
              <a:buNone/>
              <a:defRPr/>
            </a:pPr>
            <a:r>
              <a:rPr lang="en-US" sz="1400" kern="0" dirty="0">
                <a:gradFill>
                  <a:gsLst>
                    <a:gs pos="1770">
                      <a:srgbClr val="1A1A1A"/>
                    </a:gs>
                    <a:gs pos="16000">
                      <a:srgbClr val="1A1A1A"/>
                    </a:gs>
                  </a:gsLst>
                  <a:lin ang="0" scaled="0"/>
                </a:gradFill>
                <a:latin typeface="Segoe UI Semibold"/>
              </a:rPr>
              <a:t>Best for most lift-and-shift migrations to the cloud</a:t>
            </a:r>
          </a:p>
          <a:p>
            <a:pPr marL="0" indent="0" algn="ctr" defTabSz="914400">
              <a:spcBef>
                <a:spcPts val="0"/>
              </a:spcBef>
              <a:spcAft>
                <a:spcPts val="800"/>
              </a:spcAft>
              <a:buSzTx/>
              <a:buNone/>
            </a:pPr>
            <a:r>
              <a:rPr lang="en-US" sz="1400" b="1" kern="0" dirty="0">
                <a:gradFill>
                  <a:gsLst>
                    <a:gs pos="1770">
                      <a:schemeClr val="tx1"/>
                    </a:gs>
                    <a:gs pos="16000">
                      <a:schemeClr val="tx1"/>
                    </a:gs>
                  </a:gsLst>
                  <a:lin ang="0" scaled="0"/>
                </a:gradFill>
                <a:latin typeface="+mj-lt"/>
                <a:cs typeface="+mn-cs"/>
              </a:rPr>
              <a:t> </a:t>
            </a:r>
          </a:p>
          <a:p>
            <a:pPr marL="0" indent="0" algn="ctr" defTabSz="914400">
              <a:spcBef>
                <a:spcPts val="0"/>
              </a:spcBef>
              <a:spcAft>
                <a:spcPts val="800"/>
              </a:spcAft>
              <a:buSzTx/>
              <a:buNone/>
            </a:pPr>
            <a:endParaRPr lang="en-US" sz="1400" b="1" kern="0" dirty="0">
              <a:gradFill>
                <a:gsLst>
                  <a:gs pos="1770">
                    <a:schemeClr val="tx1"/>
                  </a:gs>
                  <a:gs pos="16000">
                    <a:schemeClr val="tx1"/>
                  </a:gs>
                </a:gsLst>
                <a:lin ang="0" scaled="0"/>
              </a:gradFill>
              <a:latin typeface="+mj-lt"/>
              <a:cs typeface="+mn-cs"/>
            </a:endParaRPr>
          </a:p>
        </p:txBody>
      </p:sp>
      <p:sp>
        <p:nvSpPr>
          <p:cNvPr id="39" name="Rectangle 38">
            <a:extLst>
              <a:ext uri="{FF2B5EF4-FFF2-40B4-BE49-F238E27FC236}">
                <a16:creationId xmlns:a16="http://schemas.microsoft.com/office/drawing/2014/main" id="{1BC88B79-87FD-4949-B38D-B84A04A3688D}"/>
              </a:ext>
            </a:extLst>
          </p:cNvPr>
          <p:cNvSpPr/>
          <p:nvPr/>
        </p:nvSpPr>
        <p:spPr>
          <a:xfrm>
            <a:off x="535972" y="2943730"/>
            <a:ext cx="2347605" cy="738664"/>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bold"/>
            </a:endParaRPr>
          </a:p>
        </p:txBody>
      </p:sp>
      <p:grpSp>
        <p:nvGrpSpPr>
          <p:cNvPr id="4" name="Group 3">
            <a:extLst>
              <a:ext uri="{FF2B5EF4-FFF2-40B4-BE49-F238E27FC236}">
                <a16:creationId xmlns:a16="http://schemas.microsoft.com/office/drawing/2014/main" id="{B3137318-CA62-4F7F-A2F7-71539F7040B2}"/>
              </a:ext>
            </a:extLst>
          </p:cNvPr>
          <p:cNvGrpSpPr/>
          <p:nvPr/>
        </p:nvGrpSpPr>
        <p:grpSpPr>
          <a:xfrm>
            <a:off x="1005686" y="1748213"/>
            <a:ext cx="1408176" cy="980270"/>
            <a:chOff x="5725355" y="3093312"/>
            <a:chExt cx="1042838" cy="732135"/>
          </a:xfrm>
        </p:grpSpPr>
        <p:sp>
          <p:nvSpPr>
            <p:cNvPr id="33" name="Freeform 146">
              <a:extLst>
                <a:ext uri="{FF2B5EF4-FFF2-40B4-BE49-F238E27FC236}">
                  <a16:creationId xmlns:a16="http://schemas.microsoft.com/office/drawing/2014/main" id="{15E83838-654D-4425-B034-9913AF5A8812}"/>
                </a:ext>
              </a:extLst>
            </p:cNvPr>
            <p:cNvSpPr>
              <a:spLocks noChangeAspect="1"/>
            </p:cNvSpPr>
            <p:nvPr/>
          </p:nvSpPr>
          <p:spPr bwMode="auto">
            <a:xfrm>
              <a:off x="6261200" y="3093312"/>
              <a:ext cx="506993" cy="3210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599BE6F6-31BA-4B64-8FD9-753D32647914}"/>
                </a:ext>
              </a:extLst>
            </p:cNvPr>
            <p:cNvGrpSpPr/>
            <p:nvPr/>
          </p:nvGrpSpPr>
          <p:grpSpPr>
            <a:xfrm>
              <a:off x="5725355" y="3265071"/>
              <a:ext cx="741290" cy="560376"/>
              <a:chOff x="5725355" y="3153247"/>
              <a:chExt cx="741290" cy="560376"/>
            </a:xfrm>
          </p:grpSpPr>
          <p:grpSp>
            <p:nvGrpSpPr>
              <p:cNvPr id="80" name="Group 4">
                <a:extLst>
                  <a:ext uri="{FF2B5EF4-FFF2-40B4-BE49-F238E27FC236}">
                    <a16:creationId xmlns:a16="http://schemas.microsoft.com/office/drawing/2014/main" id="{BDBDD153-33C6-482E-9F51-A1DAE4BAAD25}"/>
                  </a:ext>
                </a:extLst>
              </p:cNvPr>
              <p:cNvGrpSpPr>
                <a:grpSpLocks noChangeAspect="1"/>
              </p:cNvGrpSpPr>
              <p:nvPr/>
            </p:nvGrpSpPr>
            <p:grpSpPr bwMode="auto">
              <a:xfrm>
                <a:off x="5725355" y="3153247"/>
                <a:ext cx="741290" cy="560376"/>
                <a:chOff x="3794" y="2083"/>
                <a:chExt cx="245" cy="174"/>
              </a:xfrm>
            </p:grpSpPr>
            <p:sp>
              <p:nvSpPr>
                <p:cNvPr id="94" name="Rectangle 93">
                  <a:extLst>
                    <a:ext uri="{FF2B5EF4-FFF2-40B4-BE49-F238E27FC236}">
                      <a16:creationId xmlns:a16="http://schemas.microsoft.com/office/drawing/2014/main" id="{3F113214-8293-4CF4-BC32-E99ADF10D95D}"/>
                    </a:ext>
                  </a:extLst>
                </p:cNvPr>
                <p:cNvSpPr>
                  <a:spLocks noChangeArrowheads="1"/>
                </p:cNvSpPr>
                <p:nvPr/>
              </p:nvSpPr>
              <p:spPr bwMode="auto">
                <a:xfrm>
                  <a:off x="3794" y="2083"/>
                  <a:ext cx="245" cy="138"/>
                </a:xfrm>
                <a:prstGeom prst="rect">
                  <a:avLst/>
                </a:prstGeom>
                <a:solidFill>
                  <a:srgbClr val="FFFFFF"/>
                </a:solidFill>
                <a:ln w="19050" cap="rnd">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5" name="Line 7">
                  <a:extLst>
                    <a:ext uri="{FF2B5EF4-FFF2-40B4-BE49-F238E27FC236}">
                      <a16:creationId xmlns:a16="http://schemas.microsoft.com/office/drawing/2014/main" id="{8267919D-B5A1-4088-BF15-54A70F505531}"/>
                    </a:ext>
                  </a:extLst>
                </p:cNvPr>
                <p:cNvSpPr>
                  <a:spLocks noChangeShapeType="1"/>
                </p:cNvSpPr>
                <p:nvPr/>
              </p:nvSpPr>
              <p:spPr bwMode="auto">
                <a:xfrm>
                  <a:off x="3916" y="2221"/>
                  <a:ext cx="0" cy="36"/>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6" name="Line 8">
                  <a:extLst>
                    <a:ext uri="{FF2B5EF4-FFF2-40B4-BE49-F238E27FC236}">
                      <a16:creationId xmlns:a16="http://schemas.microsoft.com/office/drawing/2014/main" id="{20D526C1-19A7-4A98-AA9F-64BB1D0234E3}"/>
                    </a:ext>
                  </a:extLst>
                </p:cNvPr>
                <p:cNvSpPr>
                  <a:spLocks noChangeShapeType="1"/>
                </p:cNvSpPr>
                <p:nvPr/>
              </p:nvSpPr>
              <p:spPr bwMode="auto">
                <a:xfrm>
                  <a:off x="3874" y="2257"/>
                  <a:ext cx="86" cy="0"/>
                </a:xfrm>
                <a:prstGeom prst="line">
                  <a:avLst/>
                </a:prstGeom>
                <a:noFill/>
                <a:ln w="1905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1" name="Group 80">
                <a:extLst>
                  <a:ext uri="{FF2B5EF4-FFF2-40B4-BE49-F238E27FC236}">
                    <a16:creationId xmlns:a16="http://schemas.microsoft.com/office/drawing/2014/main" id="{D12FB73A-9A57-4A24-850F-0A6B2AC46E83}"/>
                  </a:ext>
                </a:extLst>
              </p:cNvPr>
              <p:cNvGrpSpPr/>
              <p:nvPr/>
            </p:nvGrpSpPr>
            <p:grpSpPr>
              <a:xfrm>
                <a:off x="5947979" y="3207964"/>
                <a:ext cx="292802" cy="322120"/>
                <a:chOff x="6053699" y="2879833"/>
                <a:chExt cx="279267" cy="307229"/>
              </a:xfrm>
              <a:solidFill>
                <a:srgbClr val="4CB1FF"/>
              </a:solidFill>
            </p:grpSpPr>
            <p:sp>
              <p:nvSpPr>
                <p:cNvPr id="82" name="Freeform: Shape 843">
                  <a:extLst>
                    <a:ext uri="{FF2B5EF4-FFF2-40B4-BE49-F238E27FC236}">
                      <a16:creationId xmlns:a16="http://schemas.microsoft.com/office/drawing/2014/main" id="{94E17AD9-0287-47DE-87DD-2F89BC167E28}"/>
                    </a:ext>
                  </a:extLst>
                </p:cNvPr>
                <p:cNvSpPr/>
                <p:nvPr/>
              </p:nvSpPr>
              <p:spPr bwMode="auto">
                <a:xfrm>
                  <a:off x="6053709" y="2879833"/>
                  <a:ext cx="279257" cy="307229"/>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solidFill>
                  <a:srgbClr val="0070C0"/>
                </a:solid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sp>
        <p:nvSpPr>
          <p:cNvPr id="36" name="Rectangle 35">
            <a:extLst>
              <a:ext uri="{FF2B5EF4-FFF2-40B4-BE49-F238E27FC236}">
                <a16:creationId xmlns:a16="http://schemas.microsoft.com/office/drawing/2014/main" id="{2C82175E-FE05-4B66-AE1B-CD8C67DD6803}"/>
              </a:ext>
            </a:extLst>
          </p:cNvPr>
          <p:cNvSpPr/>
          <p:nvPr/>
        </p:nvSpPr>
        <p:spPr>
          <a:xfrm>
            <a:off x="7613126" y="1154038"/>
            <a:ext cx="2853557" cy="384721"/>
          </a:xfrm>
          <a:prstGeom prst="rect">
            <a:avLst/>
          </a:prstGeom>
        </p:spPr>
        <p:txBody>
          <a:bodyPr wrap="square" lIns="91440">
            <a:spAutoFit/>
          </a:bodyPr>
          <a:lstStyle/>
          <a:p>
            <a:pPr marL="0" marR="0" lvl="0" indent="0" algn="ctr" defTabSz="914102"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6751579" y="2946121"/>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a:t>
            </a:r>
            <a:r>
              <a:rPr lang="en-US" sz="1400" kern="0" dirty="0">
                <a:gradFill>
                  <a:gsLst>
                    <a:gs pos="1770">
                      <a:srgbClr val="1A1A1A"/>
                    </a:gs>
                    <a:gs pos="16000">
                      <a:srgbClr val="1A1A1A"/>
                    </a:gs>
                  </a:gsLst>
                  <a:lin ang="0" scaled="0"/>
                </a:gradFill>
                <a:latin typeface="Segoe UI Semibold"/>
              </a:rPr>
              <a:t>Hyperscale and serverless options are available</a:t>
            </a:r>
            <a:endParaRPr kumimoji="0" lang="en-US" sz="1400" b="0" i="0" u="none" strike="noStrike" kern="0" cap="none" spc="0" normalizeH="0" baseline="0" noProof="0" dirty="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endParaRP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54" marR="0" lvl="1" indent="-224054" defTabSz="1045583"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3616381" y="3688088"/>
            <a:ext cx="2476148"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instance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surface area (vast majority)</a:t>
              </a:r>
            </a:p>
            <a:p>
              <a:pPr marL="224054" lvl="1" indent="-224054" defTabSz="1045583">
                <a:spcBef>
                  <a:spcPts val="400"/>
                </a:spcBef>
                <a:buFontTx/>
                <a:buChar char="•"/>
                <a:defRPr/>
              </a:pPr>
              <a:r>
                <a:rPr lang="en-US" sz="1400" kern="0">
                  <a:solidFill>
                    <a:prstClr val="black">
                      <a:hueOff val="0"/>
                      <a:satOff val="0"/>
                      <a:lumOff val="0"/>
                      <a:alphaOff val="0"/>
                    </a:prstClr>
                  </a:solidFill>
                </a:rPr>
                <a:t>Native virtual network support</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471700" y="3688088"/>
            <a:ext cx="2476148"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SQL Server and OS server access</a:t>
              </a:r>
            </a:p>
            <a:p>
              <a:pPr marL="224054" lvl="1" indent="-224054" defTabSz="1045583">
                <a:spcBef>
                  <a:spcPts val="400"/>
                </a:spcBef>
                <a:buFontTx/>
                <a:buChar char="•"/>
                <a:defRPr/>
              </a:pPr>
              <a:r>
                <a:rPr lang="en-US" sz="1400" kern="0">
                  <a:solidFill>
                    <a:prstClr val="black">
                      <a:hueOff val="0"/>
                      <a:satOff val="0"/>
                      <a:lumOff val="0"/>
                      <a:alphaOff val="0"/>
                    </a:prstClr>
                  </a:solidFill>
                </a:rPr>
                <a:t>Expansive SQL And OS version support</a:t>
              </a:r>
            </a:p>
            <a:p>
              <a:pPr marL="224054" lvl="1" indent="-224054" defTabSz="1045583">
                <a:spcBef>
                  <a:spcPts val="400"/>
                </a:spcBef>
                <a:buFontTx/>
                <a:buChar char="•"/>
                <a:defRPr/>
              </a:pPr>
              <a:r>
                <a:rPr lang="en-US" sz="1400" kern="0">
                  <a:solidFill>
                    <a:prstClr val="black">
                      <a:hueOff val="0"/>
                      <a:satOff val="0"/>
                      <a:lumOff val="0"/>
                      <a:alphaOff val="0"/>
                    </a:prstClr>
                  </a:solidFill>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SQL virtual machine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6563757" y="3682394"/>
            <a:ext cx="2476148"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dirty="0">
                  <a:solidFill>
                    <a:schemeClr val="tx2"/>
                  </a:solidFill>
                </a:rPr>
                <a:t>Hyperscale storage (up to 100TB)</a:t>
              </a:r>
            </a:p>
            <a:p>
              <a:pPr marL="224054" lvl="1" indent="-224054" defTabSz="1045583">
                <a:spcBef>
                  <a:spcPts val="400"/>
                </a:spcBef>
                <a:buFontTx/>
                <a:buChar char="•"/>
                <a:defRPr/>
              </a:pPr>
              <a:r>
                <a:rPr lang="en-US" sz="1400" kern="0" dirty="0">
                  <a:solidFill>
                    <a:schemeClr val="tx2"/>
                  </a:solidFill>
                </a:rPr>
                <a:t>Serverless compute</a:t>
              </a:r>
            </a:p>
            <a:p>
              <a:pPr marL="224054" lvl="1" indent="-224054" defTabSz="1045583">
                <a:spcBef>
                  <a:spcPts val="400"/>
                </a:spcBef>
                <a:buFontTx/>
                <a:buChar char="•"/>
                <a:defRPr/>
              </a:pPr>
              <a:r>
                <a:rPr lang="en-US" sz="1400" kern="0" dirty="0">
                  <a:solidFill>
                    <a:prstClr val="black">
                      <a:hueOff val="0"/>
                      <a:satOff val="0"/>
                      <a:lumOff val="0"/>
                      <a:alphaOff val="0"/>
                    </a:prstClr>
                  </a:solidFill>
                </a:rPr>
                <a:t>Fully managed service</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Single database</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287187" y="3682394"/>
            <a:ext cx="2476148" cy="2535202"/>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54" lvl="1" indent="-224054" defTabSz="1045583">
                <a:spcBef>
                  <a:spcPts val="400"/>
                </a:spcBef>
                <a:buFontTx/>
                <a:buChar char="•"/>
                <a:defRPr/>
              </a:pPr>
              <a:r>
                <a:rPr lang="en-US" sz="1400" kern="0">
                  <a:solidFill>
                    <a:prstClr val="black">
                      <a:hueOff val="0"/>
                      <a:satOff val="0"/>
                      <a:lumOff val="0"/>
                      <a:alphaOff val="0"/>
                    </a:prstClr>
                  </a:solidFill>
                </a:rPr>
                <a:t>Resource sharing between multiple databases to price optimize</a:t>
              </a:r>
            </a:p>
            <a:p>
              <a:pPr marL="224054" lvl="1" indent="-224054" defTabSz="1045583">
                <a:spcBef>
                  <a:spcPts val="400"/>
                </a:spcBef>
                <a:buFontTx/>
                <a:buChar char="•"/>
                <a:defRPr/>
              </a:pPr>
              <a:r>
                <a:rPr lang="en-US" sz="1400" kern="0">
                  <a:solidFill>
                    <a:prstClr val="black">
                      <a:hueOff val="0"/>
                      <a:satOff val="0"/>
                      <a:lumOff val="0"/>
                      <a:alphaOff val="0"/>
                    </a:prstClr>
                  </a:solidFill>
                </a:rPr>
                <a:t>Simplified performance management for multiple databases</a:t>
              </a:r>
            </a:p>
            <a:p>
              <a:pPr marL="224054" lvl="1" indent="-224054" defTabSz="1045583">
                <a:spcBef>
                  <a:spcPts val="400"/>
                </a:spcBef>
                <a:buFontTx/>
                <a:buChar char="•"/>
                <a:defRPr/>
              </a:pPr>
              <a:r>
                <a:rPr lang="en-US" sz="1400" kern="0">
                  <a:solidFill>
                    <a:prstClr val="black">
                      <a:hueOff val="0"/>
                      <a:satOff val="0"/>
                      <a:lumOff val="0"/>
                      <a:alphaOff val="0"/>
                    </a:prstClr>
                  </a:solidFill>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100000"/>
                </a:lnSpc>
                <a:spcBef>
                  <a:spcPct val="0"/>
                </a:spcBef>
                <a:spcAft>
                  <a:spcPct val="0"/>
                </a:spcAft>
                <a:buClrTx/>
                <a:buSzTx/>
                <a:buFontTx/>
                <a:buNone/>
                <a:tabLst/>
                <a:defRPr/>
              </a:pPr>
              <a:r>
                <a:rPr lang="en-US" sz="1800" kern="0">
                  <a:gradFill>
                    <a:gsLst>
                      <a:gs pos="0">
                        <a:srgbClr val="FFFFFF"/>
                      </a:gs>
                      <a:gs pos="100000">
                        <a:srgbClr val="FFFFFF"/>
                      </a:gs>
                    </a:gsLst>
                    <a:lin ang="5400000" scaled="0"/>
                  </a:gradFill>
                  <a:latin typeface="Segoe UI"/>
                  <a:cs typeface="Segoe UI" pitchFamily="34" charset="0"/>
                </a:rPr>
                <a:t>Elastic pool</a:t>
              </a: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5D6DEA7D-E577-425D-9FF1-04CCC0720278}"/>
              </a:ext>
            </a:extLst>
          </p:cNvPr>
          <p:cNvGrpSpPr/>
          <p:nvPr/>
        </p:nvGrpSpPr>
        <p:grpSpPr>
          <a:xfrm>
            <a:off x="8368351" y="1715968"/>
            <a:ext cx="1389103" cy="1075794"/>
            <a:chOff x="8390455" y="1655507"/>
            <a:chExt cx="1389103" cy="1075794"/>
          </a:xfrm>
        </p:grpSpPr>
        <p:pic>
          <p:nvPicPr>
            <p:cNvPr id="7" name="Picture 6" descr="A close up of a sign&#10;&#10;Description automatically generated">
              <a:extLst>
                <a:ext uri="{FF2B5EF4-FFF2-40B4-BE49-F238E27FC236}">
                  <a16:creationId xmlns:a16="http://schemas.microsoft.com/office/drawing/2014/main" id="{6EEAB308-B856-4BCD-A750-DA2DE5F427D9}"/>
                </a:ext>
              </a:extLst>
            </p:cNvPr>
            <p:cNvPicPr>
              <a:picLocks noChangeAspect="1"/>
            </p:cNvPicPr>
            <p:nvPr/>
          </p:nvPicPr>
          <p:blipFill>
            <a:blip r:embed="rId3"/>
            <a:stretch>
              <a:fillRect/>
            </a:stretch>
          </p:blipFill>
          <p:spPr>
            <a:xfrm>
              <a:off x="8390455" y="1655507"/>
              <a:ext cx="1114902" cy="877986"/>
            </a:xfrm>
            <a:prstGeom prst="rect">
              <a:avLst/>
            </a:prstGeom>
          </p:spPr>
        </p:pic>
        <p:sp>
          <p:nvSpPr>
            <p:cNvPr id="42" name="Freeform 146">
              <a:extLst>
                <a:ext uri="{FF2B5EF4-FFF2-40B4-BE49-F238E27FC236}">
                  <a16:creationId xmlns:a16="http://schemas.microsoft.com/office/drawing/2014/main" id="{5B04D1B5-415B-4496-9FEF-1058D618F204}"/>
                </a:ext>
              </a:extLst>
            </p:cNvPr>
            <p:cNvSpPr>
              <a:spLocks noChangeAspect="1"/>
            </p:cNvSpPr>
            <p:nvPr/>
          </p:nvSpPr>
          <p:spPr bwMode="auto">
            <a:xfrm>
              <a:off x="8983750" y="2245471"/>
              <a:ext cx="795808" cy="48583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40" name="Picture 39">
            <a:extLst>
              <a:ext uri="{FF2B5EF4-FFF2-40B4-BE49-F238E27FC236}">
                <a16:creationId xmlns:a16="http://schemas.microsoft.com/office/drawing/2014/main" id="{0A14F91C-4FF7-4914-BAC5-E7347232EE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6552" y="1762028"/>
            <a:ext cx="795805" cy="1048588"/>
          </a:xfrm>
          <a:prstGeom prst="rect">
            <a:avLst/>
          </a:prstGeom>
        </p:spPr>
      </p:pic>
    </p:spTree>
    <p:extLst>
      <p:ext uri="{BB962C8B-B14F-4D97-AF65-F5344CB8AC3E}">
        <p14:creationId xmlns:p14="http://schemas.microsoft.com/office/powerpoint/2010/main" val="24106303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B0B7A0-A089-4254-8F0D-2603A5B6C966}"/>
              </a:ext>
            </a:extLst>
          </p:cNvPr>
          <p:cNvPicPr>
            <a:picLocks noChangeAspect="1"/>
          </p:cNvPicPr>
          <p:nvPr/>
        </p:nvPicPr>
        <p:blipFill rotWithShape="1">
          <a:blip r:embed="rId3">
            <a:extLst>
              <a:ext uri="{28A0092B-C50C-407E-A947-70E740481C1C}">
                <a14:useLocalDpi xmlns:a14="http://schemas.microsoft.com/office/drawing/2010/main" val="0"/>
              </a:ext>
            </a:extLst>
          </a:blip>
          <a:srcRect l="4874" r="6581"/>
          <a:stretch/>
        </p:blipFill>
        <p:spPr>
          <a:xfrm>
            <a:off x="5914768" y="0"/>
            <a:ext cx="6277232" cy="5684837"/>
          </a:xfrm>
          <a:prstGeom prst="rect">
            <a:avLst/>
          </a:prstGeom>
        </p:spPr>
      </p:pic>
      <p:sp>
        <p:nvSpPr>
          <p:cNvPr id="26" name="Title 25"/>
          <p:cNvSpPr>
            <a:spLocks noGrp="1"/>
          </p:cNvSpPr>
          <p:nvPr>
            <p:ph type="ctrTitle"/>
          </p:nvPr>
        </p:nvSpPr>
        <p:spPr>
          <a:xfrm>
            <a:off x="536967" y="658718"/>
            <a:ext cx="4932575" cy="1043599"/>
          </a:xfrm>
        </p:spPr>
        <p:txBody>
          <a:bodyPr/>
          <a:lstStyle/>
          <a:p>
            <a:r>
              <a:rPr lang="en-US" dirty="0"/>
              <a:t>The Allscripts prescription</a:t>
            </a:r>
            <a:br>
              <a:rPr lang="en-US" dirty="0"/>
            </a:br>
            <a:r>
              <a:rPr lang="en-US" dirty="0"/>
              <a:t>for agility: lift and shift to </a:t>
            </a:r>
            <a:br>
              <a:rPr lang="en-US" dirty="0"/>
            </a:br>
            <a:r>
              <a:rPr lang="en-US" dirty="0"/>
              <a:t>the cloud</a:t>
            </a:r>
          </a:p>
        </p:txBody>
      </p:sp>
      <p:sp>
        <p:nvSpPr>
          <p:cNvPr id="27" name="Text Placeholder 26"/>
          <p:cNvSpPr>
            <a:spLocks noGrp="1"/>
          </p:cNvSpPr>
          <p:nvPr>
            <p:ph type="body" sz="quarter" idx="11"/>
          </p:nvPr>
        </p:nvSpPr>
        <p:spPr>
          <a:xfrm>
            <a:off x="626430" y="3026887"/>
            <a:ext cx="4294486" cy="2399355"/>
          </a:xfrm>
        </p:spPr>
        <p:txBody>
          <a:bodyPr/>
          <a:lstStyle/>
          <a:p>
            <a:r>
              <a:rPr lang="en-US" dirty="0"/>
              <a:t>Allscripts is a leading healthcare software manufacturer, serving physician practices, hospitals, health plans, and Big Pharma. To transform its applications frequently and host them securely and reliably, Allscripts has started to use Microsoft Azure. </a:t>
            </a:r>
            <a:r>
              <a:rPr lang="en-US" dirty="0">
                <a:highlight>
                  <a:srgbClr val="00FFFF"/>
                </a:highlight>
              </a:rPr>
              <a:t>In just three weeks, the company lifted and shifted dozens of acquired applications running on 1,000 virtual machines to Azure with Azure Site Recovery</a:t>
            </a:r>
            <a:r>
              <a:rPr lang="en-US" dirty="0"/>
              <a:t>. Allscripts also develops software in Azure and realizes dramatic time-to-market gains and savings by using the Azure platform as a service offering.</a:t>
            </a:r>
          </a:p>
        </p:txBody>
      </p:sp>
      <p:sp>
        <p:nvSpPr>
          <p:cNvPr id="16" name="Text Placeholder 15"/>
          <p:cNvSpPr>
            <a:spLocks noGrp="1"/>
          </p:cNvSpPr>
          <p:nvPr>
            <p:ph type="body" sz="quarter" idx="31"/>
          </p:nvPr>
        </p:nvSpPr>
        <p:spPr>
          <a:xfrm>
            <a:off x="7664684" y="6143998"/>
            <a:ext cx="805425" cy="463954"/>
          </a:xfrm>
        </p:spPr>
        <p:txBody>
          <a:bodyPr/>
          <a:lstStyle/>
          <a:p>
            <a:r>
              <a:rPr lang="en-US"/>
              <a:t>United States</a:t>
            </a:r>
          </a:p>
          <a:p>
            <a:endParaRPr lang="en-US"/>
          </a:p>
        </p:txBody>
      </p:sp>
      <p:sp>
        <p:nvSpPr>
          <p:cNvPr id="19" name="Text Placeholder 18"/>
          <p:cNvSpPr>
            <a:spLocks noGrp="1"/>
          </p:cNvSpPr>
          <p:nvPr>
            <p:ph type="body" sz="quarter" idx="32"/>
          </p:nvPr>
        </p:nvSpPr>
        <p:spPr>
          <a:xfrm>
            <a:off x="6530282" y="6143998"/>
            <a:ext cx="879812" cy="463954"/>
          </a:xfrm>
        </p:spPr>
        <p:txBody>
          <a:bodyPr/>
          <a:lstStyle/>
          <a:p>
            <a:r>
              <a:rPr lang="en-US" dirty="0"/>
              <a:t>Partner professional services</a:t>
            </a:r>
          </a:p>
          <a:p>
            <a:endParaRPr lang="en-US" dirty="0"/>
          </a:p>
        </p:txBody>
      </p:sp>
      <p:sp>
        <p:nvSpPr>
          <p:cNvPr id="20" name="Text Placeholder 19"/>
          <p:cNvSpPr>
            <a:spLocks noGrp="1"/>
          </p:cNvSpPr>
          <p:nvPr>
            <p:ph type="body" sz="quarter" idx="33"/>
          </p:nvPr>
        </p:nvSpPr>
        <p:spPr>
          <a:xfrm>
            <a:off x="5008937" y="6143998"/>
            <a:ext cx="988642" cy="463954"/>
          </a:xfrm>
        </p:spPr>
        <p:txBody>
          <a:bodyPr/>
          <a:lstStyle/>
          <a:p>
            <a:r>
              <a:rPr lang="en-US"/>
              <a:t>10,000 employees</a:t>
            </a:r>
          </a:p>
          <a:p>
            <a:endParaRPr lang="en-US"/>
          </a:p>
        </p:txBody>
      </p:sp>
      <p:sp>
        <p:nvSpPr>
          <p:cNvPr id="21" name="Text Placeholder 20"/>
          <p:cNvSpPr>
            <a:spLocks noGrp="1"/>
          </p:cNvSpPr>
          <p:nvPr>
            <p:ph type="body" sz="quarter" idx="34"/>
          </p:nvPr>
        </p:nvSpPr>
        <p:spPr>
          <a:xfrm>
            <a:off x="3196754" y="6143998"/>
            <a:ext cx="1481467" cy="676749"/>
          </a:xfrm>
        </p:spPr>
        <p:txBody>
          <a:bodyPr/>
          <a:lstStyle/>
          <a:p>
            <a:r>
              <a:rPr lang="en-US" dirty="0"/>
              <a:t>Microsoft Azure</a:t>
            </a:r>
          </a:p>
          <a:p>
            <a:r>
              <a:rPr lang="en-US" dirty="0"/>
              <a:t>Azure Site Recovery</a:t>
            </a:r>
          </a:p>
          <a:p>
            <a:r>
              <a:rPr lang="en-US" dirty="0"/>
              <a:t>Azure SQL Database</a:t>
            </a:r>
          </a:p>
          <a:p>
            <a:r>
              <a:rPr lang="en-US" dirty="0"/>
              <a:t>Azure Virtual Machines</a:t>
            </a:r>
          </a:p>
          <a:p>
            <a:r>
              <a:rPr lang="en-US" dirty="0"/>
              <a:t>Azure Cosmos DB</a:t>
            </a:r>
          </a:p>
          <a:p>
            <a:endParaRPr lang="en-US" dirty="0"/>
          </a:p>
        </p:txBody>
      </p:sp>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21313" y="4990385"/>
            <a:ext cx="1549400" cy="694452"/>
          </a:xfrm>
          <a:prstGeom prst="rect">
            <a:avLst/>
          </a:prstGeom>
        </p:spPr>
      </p:pic>
      <p:pic>
        <p:nvPicPr>
          <p:cNvPr id="25" name="Picture 24">
            <a:hlinkClick r:id="rId5"/>
          </p:cNvPr>
          <p:cNvPicPr>
            <a:picLocks noChangeAspect="1"/>
          </p:cNvPicPr>
          <p:nvPr/>
        </p:nvPicPr>
        <p:blipFill>
          <a:blip r:embed="rId6"/>
          <a:stretch>
            <a:fillRect/>
          </a:stretch>
        </p:blipFill>
        <p:spPr>
          <a:xfrm>
            <a:off x="11244186" y="6034965"/>
            <a:ext cx="339976" cy="374845"/>
          </a:xfrm>
          <a:prstGeom prst="rect">
            <a:avLst/>
          </a:prstGeom>
        </p:spPr>
      </p:pic>
      <p:pic>
        <p:nvPicPr>
          <p:cNvPr id="4" name="Picture 3" descr="A close up of a sign&#10;&#10;Description generated with very high confidence">
            <a:extLst>
              <a:ext uri="{FF2B5EF4-FFF2-40B4-BE49-F238E27FC236}">
                <a16:creationId xmlns:a16="http://schemas.microsoft.com/office/drawing/2014/main" id="{FE7D417E-E157-4C70-B250-702AEBD23B4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295" y="6077577"/>
            <a:ext cx="2119915" cy="435682"/>
          </a:xfrm>
          <a:prstGeom prst="rect">
            <a:avLst/>
          </a:prstGeom>
        </p:spPr>
      </p:pic>
    </p:spTree>
    <p:extLst>
      <p:ext uri="{BB962C8B-B14F-4D97-AF65-F5344CB8AC3E}">
        <p14:creationId xmlns:p14="http://schemas.microsoft.com/office/powerpoint/2010/main" val="2354477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4E3BA4-3331-45CA-8929-8C2A7434CBB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89192" y="0"/>
            <a:ext cx="6102808" cy="6858000"/>
          </a:xfrm>
          <a:prstGeom prst="rect">
            <a:avLst/>
          </a:prstGeom>
        </p:spPr>
      </p:pic>
      <p:sp>
        <p:nvSpPr>
          <p:cNvPr id="10" name="Title 9">
            <a:extLst>
              <a:ext uri="{FF2B5EF4-FFF2-40B4-BE49-F238E27FC236}">
                <a16:creationId xmlns:a16="http://schemas.microsoft.com/office/drawing/2014/main" id="{4CF93728-79F1-4452-BFF8-860DE18FF3C4}"/>
              </a:ext>
            </a:extLst>
          </p:cNvPr>
          <p:cNvSpPr>
            <a:spLocks noGrp="1"/>
          </p:cNvSpPr>
          <p:nvPr>
            <p:ph type="title"/>
          </p:nvPr>
        </p:nvSpPr>
        <p:spPr>
          <a:xfrm>
            <a:off x="455995" y="356840"/>
            <a:ext cx="5541959" cy="666726"/>
          </a:xfrm>
        </p:spPr>
        <p:txBody>
          <a:bodyPr/>
          <a:lstStyle/>
          <a:p>
            <a:pPr lvl="0"/>
            <a:r>
              <a:rPr lang="en-US" dirty="0"/>
              <a:t>Komatsu achieves breakthrough performance gains and savings with Azure SQL Database Managed Instance</a:t>
            </a:r>
          </a:p>
        </p:txBody>
      </p:sp>
      <p:sp>
        <p:nvSpPr>
          <p:cNvPr id="17" name="Text Placeholder 2">
            <a:extLst>
              <a:ext uri="{FF2B5EF4-FFF2-40B4-BE49-F238E27FC236}">
                <a16:creationId xmlns:a16="http://schemas.microsoft.com/office/drawing/2014/main" id="{C74FE2CD-47C2-4F9B-8ED5-DD1DDA0045CC}"/>
              </a:ext>
            </a:extLst>
          </p:cNvPr>
          <p:cNvSpPr>
            <a:spLocks noGrp="1"/>
          </p:cNvSpPr>
          <p:nvPr>
            <p:ph type="body" sz="quarter" idx="13"/>
          </p:nvPr>
        </p:nvSpPr>
        <p:spPr>
          <a:xfrm>
            <a:off x="455994" y="2477923"/>
            <a:ext cx="4822952" cy="3162532"/>
          </a:xfrm>
        </p:spPr>
        <p:txBody>
          <a:bodyPr/>
          <a:lstStyle/>
          <a:p>
            <a:pPr lvl="0"/>
            <a:r>
              <a:rPr lang="en-US" sz="1600" dirty="0"/>
              <a:t>Challenge</a:t>
            </a:r>
          </a:p>
          <a:p>
            <a:pPr lvl="1"/>
            <a:r>
              <a:rPr lang="en-US" sz="1600" dirty="0"/>
              <a:t>Had multiple mainframe applications for different types of data, and needed to consolidate them into a single system so that different parts of the organization can easily get a holistic view of data from different sources</a:t>
            </a:r>
          </a:p>
          <a:p>
            <a:pPr lvl="0"/>
            <a:endParaRPr lang="en-US" sz="1600" dirty="0"/>
          </a:p>
          <a:p>
            <a:pPr lvl="0"/>
            <a:r>
              <a:rPr lang="en-US" sz="1600" dirty="0"/>
              <a:t>Impact</a:t>
            </a:r>
          </a:p>
          <a:p>
            <a:pPr lvl="1"/>
            <a:r>
              <a:rPr lang="en-US" dirty="0">
                <a:highlight>
                  <a:srgbClr val="00FFFF"/>
                </a:highlight>
              </a:rPr>
              <a:t>Moved</a:t>
            </a:r>
            <a:r>
              <a:rPr lang="en-US" dirty="0"/>
              <a:t> the entire database and the Discovery Hub analytics implementation </a:t>
            </a:r>
            <a:r>
              <a:rPr lang="en-US" dirty="0">
                <a:highlight>
                  <a:srgbClr val="00FFFF"/>
                </a:highlight>
              </a:rPr>
              <a:t>to Azure SQL Database Managed Instance in less than two weeks, and since then we’ve seen a 49 percent cost reduction and 25 to 30 percent performance gains</a:t>
            </a:r>
            <a:r>
              <a:rPr lang="en-US" dirty="0"/>
              <a:t>.</a:t>
            </a:r>
          </a:p>
        </p:txBody>
      </p:sp>
      <p:sp>
        <p:nvSpPr>
          <p:cNvPr id="11" name="Rectangle 10">
            <a:extLst>
              <a:ext uri="{FF2B5EF4-FFF2-40B4-BE49-F238E27FC236}">
                <a16:creationId xmlns:a16="http://schemas.microsoft.com/office/drawing/2014/main" id="{A9174F63-D07E-478F-A7AD-F4284143098C}"/>
              </a:ext>
            </a:extLst>
          </p:cNvPr>
          <p:cNvSpPr/>
          <p:nvPr/>
        </p:nvSpPr>
        <p:spPr bwMode="auto">
          <a:xfrm>
            <a:off x="6096000" y="2550886"/>
            <a:ext cx="6096000" cy="4307114"/>
          </a:xfrm>
          <a:prstGeom prst="rect">
            <a:avLst/>
          </a:prstGeom>
          <a:gradFill>
            <a:gsLst>
              <a:gs pos="50000">
                <a:srgbClr val="505050">
                  <a:lumMod val="50000"/>
                  <a:alpha val="70000"/>
                </a:srgbClr>
              </a:gs>
              <a:gs pos="0">
                <a:srgbClr val="505050">
                  <a:lumMod val="50000"/>
                  <a:alpha val="0"/>
                </a:srgbClr>
              </a:gs>
              <a:gs pos="100000">
                <a:srgbClr val="505050">
                  <a:lumMod val="50000"/>
                  <a:alpha val="75000"/>
                </a:srgbClr>
              </a:gs>
            </a:gsLst>
            <a:lin ang="5400000" scaled="1"/>
          </a:gra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04AFEC8D-1F3C-4EF2-89D0-92CD502B298B}"/>
              </a:ext>
            </a:extLst>
          </p:cNvPr>
          <p:cNvSpPr txBox="1"/>
          <p:nvPr/>
        </p:nvSpPr>
        <p:spPr>
          <a:xfrm>
            <a:off x="6483365" y="2587356"/>
            <a:ext cx="5407751" cy="3877408"/>
          </a:xfrm>
          <a:prstGeom prst="rect">
            <a:avLst/>
          </a:prstGeom>
          <a:noFill/>
        </p:spPr>
        <p:txBody>
          <a:bodyPr wrap="square" rtlCol="0" anchor="b">
            <a:sp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r>
              <a:rPr kumimoji="0" lang="en-US" sz="2400" b="0" i="0" u="none" strike="noStrike" kern="1200" cap="none" spc="0" normalizeH="0" baseline="0" noProof="0" dirty="0">
                <a:ln>
                  <a:noFill/>
                </a:ln>
                <a:solidFill>
                  <a:srgbClr val="FFFFFF"/>
                </a:solidFill>
                <a:effectLst/>
                <a:uLnTx/>
                <a:uFillTx/>
                <a:latin typeface="Segoe UI"/>
                <a:ea typeface="+mn-ea"/>
                <a:cs typeface="+mn-cs"/>
              </a:rPr>
              <a:t>We determined Azure SQL Database Managed Instance was the best choice for us in terms of scalability, cost, and performance.… We’ve seen a 49 percent cost reduction and 25 to 30 percent performance gains</a:t>
            </a:r>
            <a:r>
              <a:rPr kumimoji="0" lang="en-US" sz="1800" b="0" i="0" u="none" strike="noStrike" kern="1200" cap="none" spc="0" normalizeH="0" baseline="0" noProof="0" dirty="0">
                <a:ln>
                  <a:noFill/>
                </a:ln>
                <a:solidFill>
                  <a:srgbClr val="3C3C41"/>
                </a:solidFill>
                <a:effectLst/>
                <a:uLnTx/>
                <a:uFillTx/>
                <a:latin typeface="Segoe UI"/>
                <a:ea typeface="+mn-ea"/>
                <a:cs typeface="+mn-cs"/>
              </a:rPr>
              <a:t>.</a:t>
            </a:r>
            <a:r>
              <a:rPr kumimoji="0" lang="en-IN" sz="2353"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l" defTabSz="896181"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Nipun Sharma: Analytics Architect, Business Technology and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Komatsu Australia</a:t>
            </a:r>
          </a:p>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961" b="0" i="1" u="none" strike="noStrike" kern="1200" cap="none" spc="0" normalizeH="0" baseline="0" noProof="0" dirty="0">
              <a:ln>
                <a:noFill/>
              </a:ln>
              <a:solidFill>
                <a:srgbClr val="FFFFFF"/>
              </a:solidFill>
              <a:effectLst/>
              <a:uLnTx/>
              <a:uFillTx/>
              <a:latin typeface="Segoe UI" panose="020B0502040204020203" pitchFamily="34" charset="0"/>
              <a:ea typeface="Segoe UI Semilight" charset="0"/>
              <a:cs typeface="Segoe UI" panose="020B0502040204020203" pitchFamily="34" charset="0"/>
            </a:endParaRPr>
          </a:p>
        </p:txBody>
      </p:sp>
    </p:spTree>
    <p:extLst>
      <p:ext uri="{BB962C8B-B14F-4D97-AF65-F5344CB8AC3E}">
        <p14:creationId xmlns:p14="http://schemas.microsoft.com/office/powerpoint/2010/main" val="4830841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0">
            <a:extLst>
              <a:ext uri="{FF2B5EF4-FFF2-40B4-BE49-F238E27FC236}">
                <a16:creationId xmlns:a16="http://schemas.microsoft.com/office/drawing/2014/main" id="{BAF4EFC0-43F9-47D5-8B5A-C32EB883B828}"/>
              </a:ext>
            </a:extLst>
          </p:cNvPr>
          <p:cNvPicPr>
            <a:picLocks noChangeAspect="1"/>
          </p:cNvPicPr>
          <p:nvPr/>
        </p:nvPicPr>
        <p:blipFill>
          <a:blip r:embed="rId3">
            <a:extLst>
              <a:ext uri="{28A0092B-C50C-407E-A947-70E740481C1C}">
                <a14:useLocalDpi xmlns:a14="http://schemas.microsoft.com/office/drawing/2010/main" val="0"/>
              </a:ext>
            </a:extLst>
          </a:blip>
          <a:srcRect l="86" r="86"/>
          <a:stretch>
            <a:fillRect/>
          </a:stretch>
        </p:blipFill>
        <p:spPr>
          <a:xfrm>
            <a:off x="3330" y="488"/>
            <a:ext cx="12192000" cy="2989910"/>
          </a:xfrm>
          <a:prstGeom prst="rect">
            <a:avLst/>
          </a:prstGeom>
          <a:solidFill>
            <a:srgbClr val="0070C0"/>
          </a:solidFill>
        </p:spPr>
      </p:pic>
      <p:sp>
        <p:nvSpPr>
          <p:cNvPr id="2" name="Title 1">
            <a:extLst>
              <a:ext uri="{FF2B5EF4-FFF2-40B4-BE49-F238E27FC236}">
                <a16:creationId xmlns:a16="http://schemas.microsoft.com/office/drawing/2014/main" id="{126620C7-BF66-452E-B8F0-EA5AA86DAC9B}"/>
              </a:ext>
            </a:extLst>
          </p:cNvPr>
          <p:cNvSpPr>
            <a:spLocks noGrp="1"/>
          </p:cNvSpPr>
          <p:nvPr>
            <p:ph type="ctrTitle"/>
          </p:nvPr>
        </p:nvSpPr>
        <p:spPr>
          <a:xfrm>
            <a:off x="422742" y="3404883"/>
            <a:ext cx="3978805" cy="2064999"/>
          </a:xfrm>
        </p:spPr>
        <p:txBody>
          <a:bodyPr/>
          <a:lstStyle/>
          <a:p>
            <a:pPr lvl="0"/>
            <a:r>
              <a:rPr lang="en-US" sz="2745" dirty="0">
                <a:solidFill>
                  <a:srgbClr val="3C3C41"/>
                </a:solidFill>
                <a:latin typeface="Segoe UI Light"/>
              </a:rPr>
              <a:t>AccuWeather weathers the storm with Azure</a:t>
            </a:r>
            <a:endParaRPr lang="en-US" sz="2745" spc="0" dirty="0">
              <a:ln>
                <a:noFill/>
              </a:ln>
              <a:solidFill>
                <a:srgbClr val="3C3C41"/>
              </a:solidFill>
              <a:latin typeface="Segoe UI Light"/>
            </a:endParaRPr>
          </a:p>
        </p:txBody>
      </p:sp>
      <p:sp>
        <p:nvSpPr>
          <p:cNvPr id="12" name="Text Placeholder 11">
            <a:extLst>
              <a:ext uri="{FF2B5EF4-FFF2-40B4-BE49-F238E27FC236}">
                <a16:creationId xmlns:a16="http://schemas.microsoft.com/office/drawing/2014/main" id="{2FB2653F-3A11-42E7-8DBF-4B5BEB2A2FE7}"/>
              </a:ext>
            </a:extLst>
          </p:cNvPr>
          <p:cNvSpPr>
            <a:spLocks noGrp="1"/>
          </p:cNvSpPr>
          <p:nvPr>
            <p:ph type="body" sz="quarter" idx="11"/>
          </p:nvPr>
        </p:nvSpPr>
        <p:spPr>
          <a:xfrm>
            <a:off x="4683568" y="3145299"/>
            <a:ext cx="7245778" cy="2064999"/>
          </a:xfrm>
        </p:spPr>
        <p:txBody>
          <a:bodyPr/>
          <a:lstStyle/>
          <a:p>
            <a:r>
              <a:rPr lang="en-US" dirty="0">
                <a:latin typeface="+mn-lt"/>
              </a:rPr>
              <a:t>The company first moved its API business to Azure. AccuWeather sells a host of weather-related APIs that news outlets and other companies plug into their enterprise resource planning, customer relationship management, and other business applications. The company receives more than 40 billion API calls a day for weather information, and Azure provides a more scalable, cost-effective way to manage this service.</a:t>
            </a:r>
          </a:p>
          <a:p>
            <a:r>
              <a:rPr lang="en-US" dirty="0">
                <a:latin typeface="+mn-lt"/>
              </a:rPr>
              <a:t>Next the company moved its big data storage and processing, using services such as </a:t>
            </a:r>
            <a:r>
              <a:rPr lang="en-US" dirty="0">
                <a:latin typeface="+mn-lt"/>
                <a:hlinkClick r:id="rId4"/>
              </a:rPr>
              <a:t>Azure Blob storage</a:t>
            </a:r>
            <a:r>
              <a:rPr lang="en-US" dirty="0">
                <a:latin typeface="+mn-lt"/>
              </a:rPr>
              <a:t>, </a:t>
            </a:r>
            <a:r>
              <a:rPr lang="en-US" dirty="0">
                <a:latin typeface="+mn-lt"/>
                <a:hlinkClick r:id="rId5"/>
              </a:rPr>
              <a:t>Azure Data Factory</a:t>
            </a:r>
            <a:r>
              <a:rPr lang="en-US" dirty="0">
                <a:latin typeface="+mn-lt"/>
              </a:rPr>
              <a:t>, and </a:t>
            </a:r>
            <a:r>
              <a:rPr lang="en-US" dirty="0">
                <a:latin typeface="+mn-lt"/>
                <a:hlinkClick r:id="rId6"/>
              </a:rPr>
              <a:t>Azure SQL Database</a:t>
            </a:r>
            <a:r>
              <a:rPr lang="en-US" dirty="0">
                <a:latin typeface="+mn-lt"/>
              </a:rPr>
              <a:t>.</a:t>
            </a:r>
          </a:p>
          <a:p>
            <a:r>
              <a:rPr lang="en-US" dirty="0">
                <a:latin typeface="+mn-lt"/>
              </a:rPr>
              <a:t>When AccuWeather set out to build an automated, scalable weather prediction service for business customers, it turned to Azure as well. To create highly accurate forecasts, </a:t>
            </a:r>
            <a:r>
              <a:rPr lang="en-US" dirty="0" err="1">
                <a:latin typeface="+mn-lt"/>
              </a:rPr>
              <a:t>Radich’s</a:t>
            </a:r>
            <a:r>
              <a:rPr lang="en-US" dirty="0">
                <a:latin typeface="+mn-lt"/>
              </a:rPr>
              <a:t> team needed sophisticated machine learning tools that it could customize using R and Python code.</a:t>
            </a:r>
          </a:p>
        </p:txBody>
      </p:sp>
      <p:sp>
        <p:nvSpPr>
          <p:cNvPr id="19" name="Rectangle 18">
            <a:extLst>
              <a:ext uri="{FF2B5EF4-FFF2-40B4-BE49-F238E27FC236}">
                <a16:creationId xmlns:a16="http://schemas.microsoft.com/office/drawing/2014/main" id="{E85B4690-55B3-4E31-8878-E544446B2B82}"/>
              </a:ext>
            </a:extLst>
          </p:cNvPr>
          <p:cNvSpPr/>
          <p:nvPr/>
        </p:nvSpPr>
        <p:spPr>
          <a:xfrm flipH="1">
            <a:off x="2974040" y="487"/>
            <a:ext cx="9217961" cy="2513588"/>
          </a:xfrm>
          <a:prstGeom prst="rect">
            <a:avLst/>
          </a:prstGeom>
          <a:gradFill flip="none" rotWithShape="1">
            <a:gsLst>
              <a:gs pos="0">
                <a:schemeClr val="tx1">
                  <a:lumMod val="50000"/>
                  <a:alpha val="95000"/>
                </a:schemeClr>
              </a:gs>
              <a:gs pos="35000">
                <a:srgbClr val="000000">
                  <a:alpha val="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76651">
              <a:defRPr/>
            </a:pPr>
            <a:endParaRPr lang="en-US" sz="1560">
              <a:solidFill>
                <a:prstClr val="white"/>
              </a:solidFill>
              <a:latin typeface="Segoe UI"/>
            </a:endParaRPr>
          </a:p>
        </p:txBody>
      </p:sp>
      <p:sp>
        <p:nvSpPr>
          <p:cNvPr id="22" name="TextBox 21">
            <a:extLst>
              <a:ext uri="{FF2B5EF4-FFF2-40B4-BE49-F238E27FC236}">
                <a16:creationId xmlns:a16="http://schemas.microsoft.com/office/drawing/2014/main" id="{AE3A8DCA-6C9C-471C-9E71-D84307B6A3B3}"/>
              </a:ext>
            </a:extLst>
          </p:cNvPr>
          <p:cNvSpPr txBox="1"/>
          <p:nvPr/>
        </p:nvSpPr>
        <p:spPr>
          <a:xfrm>
            <a:off x="4611433" y="5210298"/>
            <a:ext cx="7317913" cy="393954"/>
          </a:xfrm>
          <a:prstGeom prst="rect">
            <a:avLst/>
          </a:prstGeom>
          <a:noFill/>
        </p:spPr>
        <p:txBody>
          <a:bodyPr wrap="square" rtlCol="0">
            <a:spAutoFit/>
          </a:bodyPr>
          <a:lstStyle/>
          <a:p>
            <a:pPr defTabSz="914225">
              <a:defRPr/>
            </a:pPr>
            <a:r>
              <a:rPr lang="en-US" sz="980" i="1" kern="0" dirty="0">
                <a:solidFill>
                  <a:srgbClr val="008272"/>
                </a:solidFill>
                <a:latin typeface="Segoe UI"/>
              </a:rPr>
              <a:t>“With Azure, we have access to sophisticated data science services in a real-time, on-demand basis, which helps us innovate faster.”</a:t>
            </a:r>
          </a:p>
          <a:p>
            <a:pPr algn="r" defTabSz="914225">
              <a:defRPr/>
            </a:pPr>
            <a:r>
              <a:rPr lang="en-US" sz="980" i="1" kern="0" dirty="0">
                <a:solidFill>
                  <a:prstClr val="black"/>
                </a:solidFill>
                <a:latin typeface="Segoe UI"/>
              </a:rPr>
              <a:t> - </a:t>
            </a:r>
            <a:r>
              <a:rPr lang="en-US" sz="980" kern="0" dirty="0">
                <a:solidFill>
                  <a:prstClr val="black"/>
                </a:solidFill>
                <a:latin typeface="Segoe UI"/>
              </a:rPr>
              <a:t>Chris Patti: Chief Technology Officer, AccuWeather</a:t>
            </a:r>
          </a:p>
        </p:txBody>
      </p:sp>
      <p:pic>
        <p:nvPicPr>
          <p:cNvPr id="23" name="Picture 22">
            <a:extLst>
              <a:ext uri="{FF2B5EF4-FFF2-40B4-BE49-F238E27FC236}">
                <a16:creationId xmlns:a16="http://schemas.microsoft.com/office/drawing/2014/main" id="{B2487383-834F-48AA-B656-CBFEA835AD0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636299" y="3792"/>
            <a:ext cx="1549181" cy="694354"/>
          </a:xfrm>
          <a:prstGeom prst="rect">
            <a:avLst/>
          </a:prstGeom>
        </p:spPr>
      </p:pic>
      <p:sp>
        <p:nvSpPr>
          <p:cNvPr id="24" name="Text Placeholder 15">
            <a:extLst>
              <a:ext uri="{FF2B5EF4-FFF2-40B4-BE49-F238E27FC236}">
                <a16:creationId xmlns:a16="http://schemas.microsoft.com/office/drawing/2014/main" id="{5624BD8A-3114-4C4E-81BB-B386B0329868}"/>
              </a:ext>
            </a:extLst>
          </p:cNvPr>
          <p:cNvSpPr txBox="1">
            <a:spLocks/>
          </p:cNvSpPr>
          <p:nvPr/>
        </p:nvSpPr>
        <p:spPr>
          <a:xfrm>
            <a:off x="7925584" y="6148929"/>
            <a:ext cx="132312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USA</a:t>
            </a:r>
          </a:p>
        </p:txBody>
      </p:sp>
      <p:sp>
        <p:nvSpPr>
          <p:cNvPr id="25" name="Text Placeholder 18">
            <a:extLst>
              <a:ext uri="{FF2B5EF4-FFF2-40B4-BE49-F238E27FC236}">
                <a16:creationId xmlns:a16="http://schemas.microsoft.com/office/drawing/2014/main" id="{462EDFDA-C30E-45F3-A56D-D4F8DB1BE2F1}"/>
              </a:ext>
            </a:extLst>
          </p:cNvPr>
          <p:cNvSpPr txBox="1">
            <a:spLocks/>
          </p:cNvSpPr>
          <p:nvPr/>
        </p:nvSpPr>
        <p:spPr>
          <a:xfrm>
            <a:off x="6780046" y="6148929"/>
            <a:ext cx="879687"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Professional Services</a:t>
            </a:r>
          </a:p>
        </p:txBody>
      </p:sp>
      <p:sp>
        <p:nvSpPr>
          <p:cNvPr id="26" name="Text Placeholder 19">
            <a:extLst>
              <a:ext uri="{FF2B5EF4-FFF2-40B4-BE49-F238E27FC236}">
                <a16:creationId xmlns:a16="http://schemas.microsoft.com/office/drawing/2014/main" id="{B88AB00A-D233-4856-8F2A-948780C0B558}"/>
              </a:ext>
            </a:extLst>
          </p:cNvPr>
          <p:cNvSpPr txBox="1">
            <a:spLocks/>
          </p:cNvSpPr>
          <p:nvPr/>
        </p:nvSpPr>
        <p:spPr>
          <a:xfrm>
            <a:off x="5204306" y="6148929"/>
            <a:ext cx="98850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r>
              <a:rPr lang="en-US" sz="1000" dirty="0">
                <a:solidFill>
                  <a:srgbClr val="FFFFFF">
                    <a:lumMod val="50000"/>
                  </a:srgbClr>
                </a:solidFill>
                <a:latin typeface="Segoe UI"/>
              </a:rPr>
              <a:t>Medium (50 - 999 employees)</a:t>
            </a:r>
          </a:p>
        </p:txBody>
      </p:sp>
      <p:sp>
        <p:nvSpPr>
          <p:cNvPr id="27" name="Text Placeholder 20">
            <a:extLst>
              <a:ext uri="{FF2B5EF4-FFF2-40B4-BE49-F238E27FC236}">
                <a16:creationId xmlns:a16="http://schemas.microsoft.com/office/drawing/2014/main" id="{5005D369-16FD-40AB-8DA0-FA5284001E9D}"/>
              </a:ext>
            </a:extLst>
          </p:cNvPr>
          <p:cNvSpPr txBox="1">
            <a:spLocks/>
          </p:cNvSpPr>
          <p:nvPr/>
        </p:nvSpPr>
        <p:spPr>
          <a:xfrm>
            <a:off x="2046062" y="6016442"/>
            <a:ext cx="2917355" cy="676653"/>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r>
              <a:rPr lang="en-US" dirty="0">
                <a:hlinkClick r:id="rId8" tooltip="Search for: &quot;Azure API Management&quot;"/>
              </a:rPr>
              <a:t>Azure API Management</a:t>
            </a:r>
            <a:r>
              <a:rPr lang="en-US" dirty="0"/>
              <a:t> </a:t>
            </a:r>
          </a:p>
          <a:p>
            <a:r>
              <a:rPr lang="en-US" dirty="0">
                <a:hlinkClick r:id="rId9" tooltip="Search for: &quot;Azure App Service&quot;"/>
              </a:rPr>
              <a:t>Azure App Service</a:t>
            </a:r>
            <a:r>
              <a:rPr lang="en-US" dirty="0"/>
              <a:t> </a:t>
            </a:r>
          </a:p>
          <a:p>
            <a:r>
              <a:rPr lang="en-US" dirty="0">
                <a:hlinkClick r:id="rId10" tooltip="Search for: &quot;Azure Data Factory&quot;"/>
              </a:rPr>
              <a:t>Azure Data Factory</a:t>
            </a:r>
            <a:r>
              <a:rPr lang="en-US" dirty="0"/>
              <a:t> </a:t>
            </a:r>
          </a:p>
          <a:p>
            <a:r>
              <a:rPr lang="en-US" dirty="0">
                <a:hlinkClick r:id="rId11" tooltip="Search for: &quot;Azure Machine Learning&quot;"/>
              </a:rPr>
              <a:t>Azure Machine Learning</a:t>
            </a:r>
            <a:r>
              <a:rPr lang="en-US" dirty="0"/>
              <a:t> </a:t>
            </a:r>
          </a:p>
          <a:p>
            <a:r>
              <a:rPr lang="en-US" u="sng" dirty="0">
                <a:hlinkClick r:id="rId12" tooltip="Search for: &quot;Azure SQL Database&quot;"/>
              </a:rPr>
              <a:t>Azure SQL Database</a:t>
            </a:r>
            <a:r>
              <a:rPr lang="en-US" dirty="0"/>
              <a:t> </a:t>
            </a:r>
          </a:p>
          <a:p>
            <a:r>
              <a:rPr lang="en-US" dirty="0">
                <a:hlinkClick r:id="rId13" tooltip="Search for: &quot;Azure Storage&quot;"/>
              </a:rPr>
              <a:t>Azure Storage</a:t>
            </a:r>
            <a:endParaRPr lang="en-US" dirty="0"/>
          </a:p>
        </p:txBody>
      </p:sp>
      <p:sp>
        <p:nvSpPr>
          <p:cNvPr id="28" name="Text Placeholder 5">
            <a:extLst>
              <a:ext uri="{FF2B5EF4-FFF2-40B4-BE49-F238E27FC236}">
                <a16:creationId xmlns:a16="http://schemas.microsoft.com/office/drawing/2014/main" id="{68E13781-0D0B-44A8-9560-0E6962A4F5C4}"/>
              </a:ext>
            </a:extLst>
          </p:cNvPr>
          <p:cNvSpPr txBox="1">
            <a:spLocks/>
          </p:cNvSpPr>
          <p:nvPr/>
        </p:nvSpPr>
        <p:spPr>
          <a:xfrm>
            <a:off x="9340627" y="6148929"/>
            <a:ext cx="805311" cy="463888"/>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kern="1200">
                <a:solidFill>
                  <a:schemeClr val="bg1">
                    <a:lumMod val="50000"/>
                  </a:schemeClr>
                </a:solidFill>
                <a:latin typeface="+mn-lt"/>
                <a:ea typeface="+mn-ea"/>
                <a:cs typeface="+mn-cs"/>
              </a:defRPr>
            </a:lvl1pPr>
            <a:lvl2pPr marL="466298"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2pPr>
            <a:lvl3pPr marL="932597"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3pPr>
            <a:lvl4pPr marL="1398895"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4pPr>
            <a:lvl5pPr marL="1865193" indent="0" algn="l" defTabSz="932597" rtl="0" eaLnBrk="1" latinLnBrk="0" hangingPunct="1">
              <a:lnSpc>
                <a:spcPct val="90000"/>
              </a:lnSpc>
              <a:spcBef>
                <a:spcPts val="510"/>
              </a:spcBef>
              <a:buFont typeface="Arial" panose="020B0604020202020204" pitchFamily="34" charset="0"/>
              <a:buNone/>
              <a:defRPr sz="81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defTabSz="914225">
              <a:defRPr/>
            </a:pPr>
            <a:endParaRPr lang="en-US" sz="1000" dirty="0">
              <a:solidFill>
                <a:sysClr val="window" lastClr="FFFFFF">
                  <a:lumMod val="50000"/>
                </a:sysClr>
              </a:solidFill>
              <a:latin typeface="Segoe UI"/>
              <a:hlinkClick r:id="rId14"/>
            </a:endParaRPr>
          </a:p>
        </p:txBody>
      </p:sp>
      <p:pic>
        <p:nvPicPr>
          <p:cNvPr id="29" name="Picture 2" descr="Image result for accuweather">
            <a:extLst>
              <a:ext uri="{FF2B5EF4-FFF2-40B4-BE49-F238E27FC236}">
                <a16:creationId xmlns:a16="http://schemas.microsoft.com/office/drawing/2014/main" id="{EDD306F2-D6DD-45D4-B0F1-2A693146C6A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24267" y="6120397"/>
            <a:ext cx="1528783" cy="23437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E192635-5FE7-423D-B9CE-CF923A52D439}"/>
              </a:ext>
            </a:extLst>
          </p:cNvPr>
          <p:cNvPicPr>
            <a:picLocks noChangeAspect="1"/>
          </p:cNvPicPr>
          <p:nvPr/>
        </p:nvPicPr>
        <p:blipFill>
          <a:blip r:embed="rId16"/>
          <a:stretch>
            <a:fillRect/>
          </a:stretch>
        </p:blipFill>
        <p:spPr>
          <a:xfrm>
            <a:off x="9248711" y="5866581"/>
            <a:ext cx="619211" cy="238158"/>
          </a:xfrm>
          <a:prstGeom prst="rect">
            <a:avLst/>
          </a:prstGeom>
        </p:spPr>
      </p:pic>
    </p:spTree>
    <p:extLst>
      <p:ext uri="{BB962C8B-B14F-4D97-AF65-F5344CB8AC3E}">
        <p14:creationId xmlns:p14="http://schemas.microsoft.com/office/powerpoint/2010/main" val="33684544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4.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Office Theme">
  <a:themeElements>
    <a:clrScheme name="Microsoft Dynamics">
      <a:dk1>
        <a:sysClr val="windowText" lastClr="000000"/>
      </a:dk1>
      <a:lt1>
        <a:sysClr val="window" lastClr="FFFFFF"/>
      </a:lt1>
      <a:dk2>
        <a:srgbClr val="44546A"/>
      </a:dk2>
      <a:lt2>
        <a:srgbClr val="E7E6E6"/>
      </a:lt2>
      <a:accent1>
        <a:srgbClr val="002050"/>
      </a:accent1>
      <a:accent2>
        <a:srgbClr val="00188F"/>
      </a:accent2>
      <a:accent3>
        <a:srgbClr val="0078D7"/>
      </a:accent3>
      <a:accent4>
        <a:srgbClr val="00BCF2"/>
      </a:accent4>
      <a:accent5>
        <a:srgbClr val="000000"/>
      </a:accent5>
      <a:accent6>
        <a:srgbClr val="FFFFFF"/>
      </a:accent6>
      <a:hlink>
        <a:srgbClr val="00BCF2"/>
      </a:hlink>
      <a:folHlink>
        <a:srgbClr val="00BCF2"/>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Theme1">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heme1" id="{F6D66BD4-7B07-4699-B06D-BC93517CD41D}" vid="{F1E1C859-CC40-4AC4-9C64-FD4A43745BE5}"/>
    </a:ext>
  </a:extLst>
</a:theme>
</file>

<file path=ppt/theme/theme8.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16x9_Template.potx" id="{94A5D6B2-7240-4A5C-AB37-83928CABDB39}" vid="{67D0148C-3AD0-4F42-9954-CB1B5AC05762}"/>
    </a:ext>
  </a:extLst>
</a:theme>
</file>

<file path=ppt/theme/theme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TotalTime>
  <Words>4939</Words>
  <Application>Microsoft Office PowerPoint</Application>
  <PresentationFormat>Widescreen</PresentationFormat>
  <Paragraphs>867</Paragraphs>
  <Slides>49</Slides>
  <Notes>35</Notes>
  <HiddenSlides>23</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49</vt:i4>
      </vt:variant>
    </vt:vector>
  </HeadingPairs>
  <TitlesOfParts>
    <vt:vector size="71" baseType="lpstr">
      <vt:lpstr>Arial</vt:lpstr>
      <vt:lpstr>Calibri</vt:lpstr>
      <vt:lpstr>Calibri Light</vt:lpstr>
      <vt:lpstr>Consolas</vt:lpstr>
      <vt:lpstr>Courier New</vt:lpstr>
      <vt:lpstr>Segoe UI</vt:lpstr>
      <vt:lpstr>Segoe UI Light</vt:lpstr>
      <vt:lpstr>Segoe UI Semibold</vt:lpstr>
      <vt:lpstr>Segoe UI Semilight</vt:lpstr>
      <vt:lpstr>Wingdings</vt:lpstr>
      <vt:lpstr>Wingdings 3</vt:lpstr>
      <vt:lpstr>Office Theme</vt:lpstr>
      <vt:lpstr>WHITE TEMPLATE</vt:lpstr>
      <vt:lpstr>5-50203_Microsoft_Ignite_Template</vt:lpstr>
      <vt:lpstr>C+E Readiness Template</vt:lpstr>
      <vt:lpstr>2_Dynamics 365</vt:lpstr>
      <vt:lpstr>1_Office Theme</vt:lpstr>
      <vt:lpstr>2_Theme1</vt:lpstr>
      <vt:lpstr>1_9-51052_Microsoft_Inspire_Template_Dark</vt:lpstr>
      <vt:lpstr>2_Office Theme</vt:lpstr>
      <vt:lpstr>3_Office Theme</vt:lpstr>
      <vt:lpstr>CorelDRAW</vt:lpstr>
      <vt:lpstr>SQL Server on the Microsoft Azure Platform SQL Server Ground to Cloud Workshop</vt:lpstr>
      <vt:lpstr>Agenda for Module 04</vt:lpstr>
      <vt:lpstr>Modernizing the WideWorldImporters Gaming Division</vt:lpstr>
      <vt:lpstr>Customer concerns</vt:lpstr>
      <vt:lpstr>Introduction to Azure SQL</vt:lpstr>
      <vt:lpstr>Azure SQL  </vt:lpstr>
      <vt:lpstr>The Allscripts prescription for agility: lift and shift to  the cloud</vt:lpstr>
      <vt:lpstr>Komatsu achieves breakthrough performance gains and savings with Azure SQL Database Managed Instance</vt:lpstr>
      <vt:lpstr>AccuWeather weathers the storm with Azure</vt:lpstr>
      <vt:lpstr>World-class, cloud-enabled time and labor application. </vt:lpstr>
      <vt:lpstr>Tailspin Toys – Recommended database</vt:lpstr>
      <vt:lpstr>Flexible compute, storage &amp; performance options</vt:lpstr>
      <vt:lpstr>Flexible compute, storage &amp; performance options</vt:lpstr>
      <vt:lpstr>Read-only reporting</vt:lpstr>
      <vt:lpstr>Azure Hybrid Benefit for SQL Server</vt:lpstr>
      <vt:lpstr>Azure SQL  Platform Benefits</vt:lpstr>
      <vt:lpstr>Azure SQL Database — Everything built-in</vt:lpstr>
      <vt:lpstr>Azure SQL Database — Everything built in</vt:lpstr>
      <vt:lpstr>SQL Server 2019 comparison to Azure SQL</vt:lpstr>
      <vt:lpstr>Migrating to Azure SQL</vt:lpstr>
      <vt:lpstr>Data migration Process </vt:lpstr>
      <vt:lpstr>Upgrade &amp; migration tools</vt:lpstr>
      <vt:lpstr>Azure Migrate</vt:lpstr>
      <vt:lpstr>PowerPoint Presentation</vt:lpstr>
      <vt:lpstr>Preferred migration solution</vt:lpstr>
      <vt:lpstr>PoC – Gaming services </vt:lpstr>
      <vt:lpstr>Demo:  Database Discovery and Assessment</vt:lpstr>
      <vt:lpstr>What you will learn in this workshop</vt:lpstr>
      <vt:lpstr>Learn more </vt:lpstr>
      <vt:lpstr>Preferred solution – Gaming services </vt:lpstr>
      <vt:lpstr>Preferred solution – Gaming services </vt:lpstr>
      <vt:lpstr>Cloud vendor lock-in</vt:lpstr>
      <vt:lpstr>Preferred solution – Database security</vt:lpstr>
      <vt:lpstr>Networking Fundamentals</vt:lpstr>
      <vt:lpstr>Networking 101: Azure Virtual Networks</vt:lpstr>
      <vt:lpstr> </vt:lpstr>
      <vt:lpstr> </vt:lpstr>
      <vt:lpstr>Dedicated  resources through customer isolation</vt:lpstr>
      <vt:lpstr>Isolation and connectivity of Managed Instance</vt:lpstr>
      <vt:lpstr>MI Virtual Cluster</vt:lpstr>
      <vt:lpstr>Host your application in the cloud or keep on-premises</vt:lpstr>
      <vt:lpstr>Network isolation</vt:lpstr>
      <vt:lpstr>PowerPoint Presentation</vt:lpstr>
      <vt:lpstr>PowerPoint Presentation</vt:lpstr>
      <vt:lpstr>PowerPoint Presentation</vt:lpstr>
      <vt:lpstr>PowerPoint Presentation</vt:lpstr>
      <vt:lpstr>PowerPoint Presentation</vt:lpstr>
      <vt:lpstr>Secure access using Public Endpoint</vt:lpstr>
      <vt:lpstr>App integration and network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on the Microsoft Azure Platform SQL Server Ground to Cloud Workshop</dc:title>
  <dc:creator>Anna Thomas</dc:creator>
  <cp:lastModifiedBy>Anna Thomas</cp:lastModifiedBy>
  <cp:revision>34</cp:revision>
  <dcterms:created xsi:type="dcterms:W3CDTF">2019-08-14T16:47:37Z</dcterms:created>
  <dcterms:modified xsi:type="dcterms:W3CDTF">2019-08-21T19:50:49Z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antho@microsoft.com</vt:lpwstr>
  </property>
  <property fmtid="{D5CDD505-2E9C-101B-9397-08002B2CF9AE}" pid="5" name="MSIP_Label_f42aa342-8706-4288-bd11-ebb85995028c_SetDate">
    <vt:lpwstr>2019-08-14T17:21:32.4088280Z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2e85dbf2-32ed-42c6-a079-7f57d95cc4ea</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